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71" r:id="rId3"/>
    <p:sldId id="272" r:id="rId4"/>
    <p:sldId id="307" r:id="rId5"/>
    <p:sldId id="273" r:id="rId6"/>
    <p:sldId id="275" r:id="rId7"/>
    <p:sldId id="276" r:id="rId8"/>
    <p:sldId id="286" r:id="rId9"/>
    <p:sldId id="289" r:id="rId10"/>
    <p:sldId id="305" r:id="rId11"/>
    <p:sldId id="306" r:id="rId12"/>
    <p:sldId id="277" r:id="rId13"/>
    <p:sldId id="313" r:id="rId14"/>
    <p:sldId id="314" r:id="rId15"/>
    <p:sldId id="278" r:id="rId16"/>
    <p:sldId id="308" r:id="rId17"/>
    <p:sldId id="309" r:id="rId18"/>
    <p:sldId id="310" r:id="rId19"/>
    <p:sldId id="311" r:id="rId20"/>
    <p:sldId id="287" r:id="rId21"/>
    <p:sldId id="293" r:id="rId22"/>
    <p:sldId id="315" r:id="rId23"/>
    <p:sldId id="316" r:id="rId24"/>
    <p:sldId id="317" r:id="rId25"/>
    <p:sldId id="312" r:id="rId26"/>
    <p:sldId id="318" r:id="rId27"/>
    <p:sldId id="319" r:id="rId28"/>
    <p:sldId id="320" r:id="rId29"/>
    <p:sldId id="28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57DE5-F612-4E57-AC64-F8DDA940DE1B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4AF0E-E34E-45EC-92DB-1979DA775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01.png"/><Relationship Id="rId10" Type="http://schemas.openxmlformats.org/officeDocument/2006/relationships/image" Target="../media/image30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2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5895" y="2041627"/>
            <a:ext cx="10159068" cy="1387373"/>
          </a:xfrm>
        </p:spPr>
        <p:txBody>
          <a:bodyPr>
            <a:noAutofit/>
          </a:bodyPr>
          <a:lstStyle/>
          <a:p>
            <a:r>
              <a:rPr lang="en-US" sz="3200" dirty="0"/>
              <a:t>Non-equilibrium Folding Dynamics as an</a:t>
            </a:r>
            <a:r>
              <a:rPr lang="en-US" altLang="zh-CN" sz="3200" dirty="0"/>
              <a:t> Evolutionary Basis for E. Coli 5'-UTR Codon Bias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14017" y="4075890"/>
            <a:ext cx="7042825" cy="1143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err="1">
                <a:latin typeface="+mj-lt"/>
              </a:rPr>
              <a:t>Zhuoran</a:t>
            </a:r>
            <a:r>
              <a:rPr lang="en-US" altLang="zh-CN" sz="2400" dirty="0">
                <a:latin typeface="+mj-lt"/>
              </a:rPr>
              <a:t> Qiao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latin typeface="+mj-lt"/>
              </a:rPr>
              <a:t>09 .12 .2018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Mapping to Physiological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874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Transcription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in E. Coli: 10-100 </a:t>
                </a:r>
                <a:r>
                  <a:rPr lang="en-US" dirty="0" err="1"/>
                  <a:t>nt</a:t>
                </a:r>
                <a:r>
                  <a:rPr lang="en-US" dirty="0"/>
                  <a:t>/s</a:t>
                </a:r>
              </a:p>
              <a:p>
                <a:r>
                  <a:rPr lang="en-US" dirty="0"/>
                  <a:t>Calibrate pre</a:t>
                </a:r>
                <a:r>
                  <a:rPr lang="en-US" altLang="zh-CN" dirty="0"/>
                  <a:t>-exponential </a:t>
                </a:r>
                <a:r>
                  <a:rPr lang="en-US" dirty="0"/>
                  <a:t>factor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TCSPC measurement result: 20nt hairpin ~ 100ns for refolding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8745"/>
                <a:ext cx="10515600" cy="4351338"/>
              </a:xfrm>
              <a:blipFill>
                <a:blip r:embed="rId2"/>
                <a:stretch>
                  <a:fillRect l="-1217" t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5204" t="-64"/>
          <a:stretch/>
        </p:blipFill>
        <p:spPr>
          <a:xfrm>
            <a:off x="3746705" y="3272881"/>
            <a:ext cx="2550099" cy="2721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67" y="3272881"/>
            <a:ext cx="3048154" cy="176346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521043" y="3938787"/>
            <a:ext cx="1348248" cy="352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3" r="24996" b="75153"/>
          <a:stretch/>
        </p:blipFill>
        <p:spPr>
          <a:xfrm>
            <a:off x="8166665" y="3191213"/>
            <a:ext cx="4006443" cy="19929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18935" y="3569455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Map to our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719338" y="5474862"/>
                <a:ext cx="13994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38" y="5474862"/>
                <a:ext cx="1399422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96804" y="4475507"/>
                <a:ext cx="1952462" cy="14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Unfolded motif relaxation is observable when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804" y="4475507"/>
                <a:ext cx="1952462" cy="1494576"/>
              </a:xfrm>
              <a:prstGeom prst="rect">
                <a:avLst/>
              </a:prstGeom>
              <a:blipFill>
                <a:blip r:embed="rId7"/>
                <a:stretch>
                  <a:fillRect l="-2813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/>
          <p:cNvSpPr/>
          <p:nvPr/>
        </p:nvSpPr>
        <p:spPr>
          <a:xfrm>
            <a:off x="8188848" y="5587834"/>
            <a:ext cx="470072" cy="23083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5EC97988-144B-46A5-ACF8-A4488ABC8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en-US" altLang="zh-CN" dirty="0" err="1"/>
              <a:t>Espah</a:t>
            </a:r>
            <a:r>
              <a:rPr lang="en-US" altLang="zh-CN" dirty="0"/>
              <a:t> </a:t>
            </a:r>
            <a:r>
              <a:rPr lang="en-US" altLang="zh-CN" dirty="0" err="1"/>
              <a:t>Borujeni</a:t>
            </a:r>
            <a:r>
              <a:rPr lang="en-US" altLang="zh-CN" dirty="0"/>
              <a:t>, A. and </a:t>
            </a:r>
            <a:r>
              <a:rPr lang="en-US" altLang="zh-CN" dirty="0" err="1"/>
              <a:t>Salis</a:t>
            </a:r>
            <a:r>
              <a:rPr lang="en-US" altLang="zh-CN" dirty="0"/>
              <a:t>, H.M., 2016. Translation initiation is controlled by RNA folding kinetics via a ribosome drafting mechanism. </a:t>
            </a:r>
            <a:r>
              <a:rPr lang="en-US" altLang="zh-CN" i="1" dirty="0"/>
              <a:t>Journal of the American Chemical Society</a:t>
            </a:r>
            <a:r>
              <a:rPr lang="en-US" altLang="zh-CN" dirty="0"/>
              <a:t>, </a:t>
            </a:r>
            <a:r>
              <a:rPr lang="en-US" altLang="zh-CN" i="1" dirty="0"/>
              <a:t>138</a:t>
            </a:r>
            <a:r>
              <a:rPr lang="en-US" altLang="zh-CN" dirty="0"/>
              <a:t>(22), pp.7016-7023.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Population dynamics of structural motifs within the SD sequence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50" y="4098185"/>
            <a:ext cx="3465985" cy="2296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17" y="4181426"/>
            <a:ext cx="2672471" cy="17707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914" y="1933491"/>
            <a:ext cx="3085664" cy="20444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314" y="2085291"/>
            <a:ext cx="2703403" cy="17912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9097" y="6359035"/>
            <a:ext cx="473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Exemplary motifs within the S-D sequence</a:t>
            </a:r>
            <a:endParaRPr lang="zh-CN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216" y="1600317"/>
            <a:ext cx="6882957" cy="5162218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86DC1-AB2F-460C-A506-E0750A459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779"/>
            <a:ext cx="6587220" cy="5308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955" y="365125"/>
            <a:ext cx="11499850" cy="132588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ym typeface="+mn-ea"/>
              </a:rPr>
              <a:t>Kinetic heterogeneity during co-transcriptional folding</a:t>
            </a:r>
            <a:endParaRPr lang="zh-CN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767021" y="2719696"/>
            <a:ext cx="4954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Down-stream structures act as 'allosteric modulators' on local folding stability of the SD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62169" y="1613752"/>
                <a:ext cx="70807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S-D sequence unpaired probability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𝑢𝑛𝑏𝑜𝑢𝑛𝑑</m:t>
                        </m:r>
                      </m:sub>
                    </m:sSub>
                  </m:oMath>
                </a14:m>
                <a:r>
                  <a:rPr lang="en-US" altLang="zh-CN" sz="2400" dirty="0"/>
                  <a:t>) indicating transient ribosome binding affinity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169" y="1613752"/>
                <a:ext cx="7080762" cy="830997"/>
              </a:xfrm>
              <a:prstGeom prst="rect">
                <a:avLst/>
              </a:prstGeom>
              <a:blipFill>
                <a:blip r:embed="rId3"/>
                <a:stretch>
                  <a:fillRect l="-1291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own Arrow 4"/>
          <p:cNvSpPr/>
          <p:nvPr/>
        </p:nvSpPr>
        <p:spPr>
          <a:xfrm>
            <a:off x="9075174" y="3920025"/>
            <a:ext cx="167149" cy="701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71404" y="4731845"/>
            <a:ext cx="4198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Transcription rate alters folding pathway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BD1E8E-4F9D-4ED3-94A9-9ECD559AF070}"/>
              </a:ext>
            </a:extLst>
          </p:cNvPr>
          <p:cNvCxnSpPr/>
          <p:nvPr/>
        </p:nvCxnSpPr>
        <p:spPr>
          <a:xfrm flipV="1">
            <a:off x="1669409" y="1929468"/>
            <a:ext cx="0" cy="410221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77782E0-B8D0-4B19-8D5C-33671562E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7476" r="-352"/>
          <a:stretch/>
        </p:blipFill>
        <p:spPr>
          <a:xfrm>
            <a:off x="-352231" y="1946246"/>
            <a:ext cx="6610417" cy="4911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B4B5F5-19F3-4648-91D4-3C7872558AE7}"/>
                  </a:ext>
                </a:extLst>
              </p:cNvPr>
              <p:cNvSpPr txBox="1"/>
              <p:nvPr/>
            </p:nvSpPr>
            <p:spPr>
              <a:xfrm>
                <a:off x="7260136" y="6265469"/>
                <a:ext cx="4080387" cy="397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𝑢𝑛𝑏𝑜𝑢𝑛𝑑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𝑢𝑛𝑏𝑜𝑢𝑛𝑑</m:t>
                              </m:r>
                            </m:sub>
                          </m:sSub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B4B5F5-19F3-4648-91D4-3C7872558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136" y="6265469"/>
                <a:ext cx="4080387" cy="397673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737E12D8-C8A2-484C-BDA2-4BF944EBA5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1109" y="365125"/>
                <a:ext cx="11090787" cy="1325563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3200" dirty="0">
                    <a:sym typeface="+mn-ea"/>
                  </a:rPr>
                  <a:t>Transient Average Shine-Dalgarno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  <a:sym typeface="+mn-ea"/>
                          </a:rPr>
                          <m:t>𝑢𝑛𝑏𝑜𝑢𝑛𝑑</m:t>
                        </m:r>
                      </m:sub>
                    </m:sSub>
                  </m:oMath>
                </a14:m>
                <a:r>
                  <a:rPr lang="en-US" altLang="zh-CN" sz="3200" dirty="0"/>
                  <a:t> – mRNA level Correlation</a:t>
                </a:r>
                <a:endParaRPr lang="zh-CN" altLang="en-US" sz="3200" dirty="0"/>
              </a:p>
            </p:txBody>
          </p:sp>
        </mc:Choice>
        <mc:Fallback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737E12D8-C8A2-484C-BDA2-4BF944EBA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1109" y="365125"/>
                <a:ext cx="11090787" cy="1325563"/>
              </a:xfrm>
              <a:blipFill>
                <a:blip r:embed="rId7"/>
                <a:stretch>
                  <a:fillRect r="-165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96CBB0A-0CE2-4FD7-AD0D-847D29DAD2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671" r="1246"/>
          <a:stretch/>
        </p:blipFill>
        <p:spPr>
          <a:xfrm>
            <a:off x="6707562" y="2902591"/>
            <a:ext cx="5120915" cy="33628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8EF1EF-AE50-46FE-80BA-70A7BB66BBAC}"/>
                  </a:ext>
                </a:extLst>
              </p:cNvPr>
              <p:cNvSpPr txBox="1"/>
              <p:nvPr/>
            </p:nvSpPr>
            <p:spPr>
              <a:xfrm>
                <a:off x="7380847" y="2201773"/>
                <a:ext cx="40128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𝑢𝑛𝑏𝑜𝑢𝑛𝑑</m:t>
                        </m:r>
                      </m:sub>
                    </m:sSub>
                  </m:oMath>
                </a14:m>
                <a:r>
                  <a:rPr lang="en-US" dirty="0"/>
                  <a:t> when base 100 is transcribed</a:t>
                </a:r>
              </a:p>
              <a:p>
                <a:pPr algn="ctr"/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8EF1EF-AE50-46FE-80BA-70A7BB66B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847" y="2201773"/>
                <a:ext cx="4012868" cy="646331"/>
              </a:xfrm>
              <a:prstGeom prst="rect">
                <a:avLst/>
              </a:prstGeom>
              <a:blipFill>
                <a:blip r:embed="rId9"/>
                <a:stretch>
                  <a:fillRect t="-4717" r="-121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67DC47-4C26-4CC0-AE05-D76803DEEDB1}"/>
                  </a:ext>
                </a:extLst>
              </p:cNvPr>
              <p:cNvSpPr txBox="1"/>
              <p:nvPr/>
            </p:nvSpPr>
            <p:spPr>
              <a:xfrm>
                <a:off x="6066502" y="3297932"/>
                <a:ext cx="738664" cy="330363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𝑚𝑅𝑁𝐴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]/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𝑚𝑅𝑁𝐴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𝑊𝑇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67DC47-4C26-4CC0-AE05-D76803DE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02" y="3297932"/>
                <a:ext cx="738664" cy="33036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DB64D383-C75B-4E43-9F7F-1683933F0293}"/>
              </a:ext>
            </a:extLst>
          </p:cNvPr>
          <p:cNvSpPr/>
          <p:nvPr/>
        </p:nvSpPr>
        <p:spPr>
          <a:xfrm>
            <a:off x="3336193" y="3402393"/>
            <a:ext cx="82126" cy="826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1BFEC6-7911-4942-8F31-7860DF3C7C1B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3406292" y="3472914"/>
            <a:ext cx="5980989" cy="486690"/>
          </a:xfrm>
          <a:prstGeom prst="straightConnector1">
            <a:avLst/>
          </a:prstGeom>
          <a:ln w="38100" cap="flat" cmpd="sng" algn="ctr">
            <a:solidFill>
              <a:schemeClr val="accent2">
                <a:lumMod val="50000"/>
              </a:schemeClr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AF833F-B14C-43F6-905D-A81E5FAFE45B}"/>
                  </a:ext>
                </a:extLst>
              </p:cNvPr>
              <p:cNvSpPr txBox="1"/>
              <p:nvPr/>
            </p:nvSpPr>
            <p:spPr>
              <a:xfrm>
                <a:off x="1329562" y="2437423"/>
                <a:ext cx="5429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Wild-type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𝑢𝑛𝑏𝑜𝑢𝑛𝑑</m:t>
                        </m:r>
                      </m:sub>
                    </m:sSub>
                  </m:oMath>
                </a14:m>
                <a:r>
                  <a:rPr lang="en-US" dirty="0"/>
                  <a:t> - transient RNAP position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AF833F-B14C-43F6-905D-A81E5FAFE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562" y="2437423"/>
                <a:ext cx="5429599" cy="369332"/>
              </a:xfrm>
              <a:prstGeom prst="rect">
                <a:avLst/>
              </a:prstGeom>
              <a:blipFill>
                <a:blip r:embed="rId11"/>
                <a:stretch>
                  <a:fillRect l="-89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6551287-2971-4E6D-B601-34371563E222}"/>
              </a:ext>
            </a:extLst>
          </p:cNvPr>
          <p:cNvSpPr txBox="1"/>
          <p:nvPr/>
        </p:nvSpPr>
        <p:spPr>
          <a:xfrm>
            <a:off x="3039554" y="3152001"/>
            <a:ext cx="889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snapshot</a:t>
            </a:r>
          </a:p>
        </p:txBody>
      </p:sp>
    </p:spTree>
    <p:extLst>
      <p:ext uri="{BB962C8B-B14F-4D97-AF65-F5344CB8AC3E}">
        <p14:creationId xmlns:p14="http://schemas.microsoft.com/office/powerpoint/2010/main" val="3726931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406CCBE-24A2-4014-B282-487D4CE84C43}"/>
                  </a:ext>
                </a:extLst>
              </p:cNvPr>
              <p:cNvSpPr txBox="1"/>
              <p:nvPr/>
            </p:nvSpPr>
            <p:spPr>
              <a:xfrm>
                <a:off x="1522025" y="5948723"/>
                <a:ext cx="4080387" cy="397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𝑢𝑛𝑏𝑜𝑢𝑛𝑑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𝑢𝑛𝑏𝑜𝑢𝑛𝑑</m:t>
                              </m:r>
                            </m:sub>
                          </m:sSub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406CCBE-24A2-4014-B282-487D4CE84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025" y="5948723"/>
                <a:ext cx="4080387" cy="397673"/>
              </a:xfrm>
              <a:prstGeom prst="rect">
                <a:avLst/>
              </a:prstGeom>
              <a:blipFill>
                <a:blip r:embed="rId2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70E6398-82AC-4D96-A551-1853B4C1F526}"/>
                  </a:ext>
                </a:extLst>
              </p:cNvPr>
              <p:cNvSpPr txBox="1"/>
              <p:nvPr/>
            </p:nvSpPr>
            <p:spPr>
              <a:xfrm>
                <a:off x="97803" y="2802280"/>
                <a:ext cx="738664" cy="330363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𝑚𝑅𝑁𝐴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]/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𝑚𝑅𝑁𝐴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𝑊𝑇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70E6398-82AC-4D96-A551-1853B4C1F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3" y="2802280"/>
                <a:ext cx="738664" cy="3303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B4B5F5-19F3-4648-91D4-3C7872558AE7}"/>
                  </a:ext>
                </a:extLst>
              </p:cNvPr>
              <p:cNvSpPr txBox="1"/>
              <p:nvPr/>
            </p:nvSpPr>
            <p:spPr>
              <a:xfrm>
                <a:off x="7260136" y="5946687"/>
                <a:ext cx="4080387" cy="397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𝑢𝑛𝑏𝑜𝑢𝑛𝑑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𝑢𝑛𝑏𝑜𝑢𝑛𝑑</m:t>
                              </m:r>
                            </m:sub>
                          </m:sSub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B4B5F5-19F3-4648-91D4-3C7872558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136" y="5946687"/>
                <a:ext cx="4080387" cy="397673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737E12D8-C8A2-484C-BDA2-4BF944EBA5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1109" y="365125"/>
                <a:ext cx="11090787" cy="1325563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3200" dirty="0">
                    <a:sym typeface="+mn-ea"/>
                  </a:rPr>
                  <a:t>Transient Average Shine-Dalgarno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sym typeface="+mn-ea"/>
                          </a:rPr>
                          <m:t>𝑢𝑛𝑏𝑜𝑢𝑛𝑑</m:t>
                        </m:r>
                      </m:sub>
                    </m:sSub>
                  </m:oMath>
                </a14:m>
                <a:r>
                  <a:rPr lang="en-US" sz="3200" dirty="0"/>
                  <a:t> when base 100 is transcribed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– mRNA level Correlation</a:t>
                </a:r>
                <a:endParaRPr lang="zh-CN" altLang="en-US" sz="3200" dirty="0"/>
              </a:p>
            </p:txBody>
          </p:sp>
        </mc:Choice>
        <mc:Fallback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737E12D8-C8A2-484C-BDA2-4BF944EBA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1109" y="365125"/>
                <a:ext cx="11090787" cy="1325563"/>
              </a:xfrm>
              <a:blipFill>
                <a:blip r:embed="rId5"/>
                <a:stretch>
                  <a:fillRect r="-549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2B921E2-B33F-48A9-8310-164C014C7F7F}"/>
              </a:ext>
            </a:extLst>
          </p:cNvPr>
          <p:cNvSpPr txBox="1"/>
          <p:nvPr/>
        </p:nvSpPr>
        <p:spPr>
          <a:xfrm>
            <a:off x="521109" y="1927513"/>
            <a:ext cx="6030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Control: equilibrium folding model</a:t>
            </a:r>
          </a:p>
          <a:p>
            <a:pPr algn="ctr"/>
            <a:r>
              <a:rPr lang="en-US" dirty="0"/>
              <a:t>(infinitely slow transcription)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6CBB0A-0CE2-4FD7-AD0D-847D29DAD2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5671" r="1225"/>
          <a:stretch/>
        </p:blipFill>
        <p:spPr>
          <a:xfrm>
            <a:off x="6707562" y="2583809"/>
            <a:ext cx="5121985" cy="3362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C9264B-075D-4EEF-9408-7155CEC4E5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9" t="7333" r="1227"/>
          <a:stretch/>
        </p:blipFill>
        <p:spPr>
          <a:xfrm>
            <a:off x="867692" y="2643047"/>
            <a:ext cx="5092493" cy="33036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8EF1EF-AE50-46FE-80BA-70A7BB66BBAC}"/>
                  </a:ext>
                </a:extLst>
              </p:cNvPr>
              <p:cNvSpPr txBox="1"/>
              <p:nvPr/>
            </p:nvSpPr>
            <p:spPr>
              <a:xfrm>
                <a:off x="6707562" y="1927513"/>
                <a:ext cx="54295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Non-equilibrium co-transcriptional folding model</a:t>
                </a:r>
              </a:p>
              <a:p>
                <a:pPr algn="ctr"/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8EF1EF-AE50-46FE-80BA-70A7BB66B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562" y="1927513"/>
                <a:ext cx="5429599" cy="646331"/>
              </a:xfrm>
              <a:prstGeom prst="rect">
                <a:avLst/>
              </a:prstGeom>
              <a:blipFill>
                <a:blip r:embed="rId8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46C10118-4DF4-496D-AE42-E637F8F04669}"/>
              </a:ext>
            </a:extLst>
          </p:cNvPr>
          <p:cNvSpPr txBox="1"/>
          <p:nvPr/>
        </p:nvSpPr>
        <p:spPr>
          <a:xfrm>
            <a:off x="4539843" y="5181254"/>
            <a:ext cx="99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0.14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72FF3-3008-482C-B11F-D70AE44013F7}"/>
              </a:ext>
            </a:extLst>
          </p:cNvPr>
          <p:cNvSpPr txBox="1"/>
          <p:nvPr/>
        </p:nvSpPr>
        <p:spPr>
          <a:xfrm>
            <a:off x="10615005" y="5181254"/>
            <a:ext cx="99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0.57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67DC47-4C26-4CC0-AE05-D76803DEEDB1}"/>
                  </a:ext>
                </a:extLst>
              </p:cNvPr>
              <p:cNvSpPr txBox="1"/>
              <p:nvPr/>
            </p:nvSpPr>
            <p:spPr>
              <a:xfrm>
                <a:off x="5968898" y="2810669"/>
                <a:ext cx="738664" cy="330363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𝑚𝑅𝑁𝐴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]/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𝑚𝑅𝑁𝐴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𝑊𝑇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67DC47-4C26-4CC0-AE05-D76803DE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898" y="2810669"/>
                <a:ext cx="738664" cy="33036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B7977F-6A01-4A52-B634-89282337BD50}"/>
              </a:ext>
            </a:extLst>
          </p:cNvPr>
          <p:cNvCxnSpPr>
            <a:cxnSpLocks/>
          </p:cNvCxnSpPr>
          <p:nvPr/>
        </p:nvCxnSpPr>
        <p:spPr>
          <a:xfrm flipV="1">
            <a:off x="7260136" y="3078761"/>
            <a:ext cx="2940877" cy="21024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161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09" y="365125"/>
            <a:ext cx="11090787" cy="1325563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ym typeface="+mn-ea"/>
              </a:rPr>
              <a:t>SD accessibility correlates with mRNA level variation in coupled transcription-ribosome binding schemes </a:t>
            </a:r>
            <a:endParaRPr lang="zh-CN" alt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355" y="1833329"/>
                <a:ext cx="5134519" cy="4487273"/>
              </a:xfrm>
            </p:spPr>
            <p:txBody>
              <a:bodyPr>
                <a:normAutofit/>
              </a:bodyPr>
              <a:lstStyle/>
              <a:p>
                <a:endParaRPr lang="en-US" altLang="zh-CN" sz="2400" dirty="0"/>
              </a:p>
              <a:p>
                <a:r>
                  <a:rPr lang="en-US" altLang="zh-CN" sz="2400" dirty="0"/>
                  <a:t>Correlation between [mRNA] and transient SD average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𝑢𝑛𝑏𝑜𝑢𝑛𝑑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400" dirty="0"/>
                  <a:t>at a given snapshot time under different kinetic schemes</a:t>
                </a:r>
              </a:p>
              <a:p>
                <a:r>
                  <a:rPr lang="en-US" altLang="zh-CN" sz="2400" dirty="0"/>
                  <a:t>Significant correlation can be observed only in cases with commensurable ribosome binding-transcription rate</a:t>
                </a:r>
              </a:p>
              <a:p>
                <a:r>
                  <a:rPr lang="en-US" altLang="zh-CN" sz="2400" dirty="0"/>
                  <a:t>Insight from T7 RNAP system: decoupling results in weak mutation effect on mRNA level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355" y="1833329"/>
                <a:ext cx="5134519" cy="4487273"/>
              </a:xfrm>
              <a:blipFill>
                <a:blip r:embed="rId2"/>
                <a:stretch>
                  <a:fillRect l="-1542" r="-1305" b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454142" y="2688266"/>
                <a:ext cx="461665" cy="330363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dirty="0"/>
                  <a:t>log(transcription rate/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142" y="2688266"/>
                <a:ext cx="461665" cy="3303639"/>
              </a:xfrm>
              <a:prstGeom prst="rect">
                <a:avLst/>
              </a:prstGeom>
              <a:blipFill>
                <a:blip r:embed="rId3"/>
                <a:stretch>
                  <a:fillRect l="-12000" t="-2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637599" y="6305544"/>
            <a:ext cx="408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log(snapshot time/s)</a:t>
            </a:r>
            <a:endParaRPr lang="zh-CN" altLang="en-US" dirty="0"/>
          </a:p>
        </p:txBody>
      </p:sp>
      <p:sp>
        <p:nvSpPr>
          <p:cNvPr id="7" name="Right Arrow 6"/>
          <p:cNvSpPr/>
          <p:nvPr/>
        </p:nvSpPr>
        <p:spPr>
          <a:xfrm>
            <a:off x="5604387" y="1569016"/>
            <a:ext cx="5683045" cy="32861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172636" y="1522608"/>
            <a:ext cx="309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Slower ribosome binding</a:t>
            </a:r>
            <a:endParaRPr lang="zh-CN" altLang="en-US" dirty="0"/>
          </a:p>
        </p:txBody>
      </p:sp>
      <p:sp>
        <p:nvSpPr>
          <p:cNvPr id="10" name="Right Arrow 9"/>
          <p:cNvSpPr/>
          <p:nvPr/>
        </p:nvSpPr>
        <p:spPr>
          <a:xfrm rot="5400000">
            <a:off x="9324821" y="3890468"/>
            <a:ext cx="4510934" cy="32861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71588" y="2989006"/>
            <a:ext cx="461665" cy="24777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Slower Transcription</a:t>
            </a:r>
            <a:endParaRPr lang="zh-CN" altLang="en-US" dirty="0"/>
          </a:p>
        </p:txBody>
      </p:sp>
      <p:pic>
        <p:nvPicPr>
          <p:cNvPr id="13" name="Picture 12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4D41067D-F055-460E-B3B4-B78B095819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54" t="3898" r="23348" b="1341"/>
          <a:stretch/>
        </p:blipFill>
        <p:spPr>
          <a:xfrm>
            <a:off x="5938004" y="1885838"/>
            <a:ext cx="5143853" cy="4458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ACA04-B0AC-4D76-B06B-AA12D0712E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5671" r="1225"/>
          <a:stretch/>
        </p:blipFill>
        <p:spPr>
          <a:xfrm>
            <a:off x="8867163" y="1897628"/>
            <a:ext cx="2214694" cy="145407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824AEB-A3E3-4EF5-9C2C-BD1D559ACC8F}"/>
              </a:ext>
            </a:extLst>
          </p:cNvPr>
          <p:cNvCxnSpPr>
            <a:cxnSpLocks/>
          </p:cNvCxnSpPr>
          <p:nvPr/>
        </p:nvCxnSpPr>
        <p:spPr>
          <a:xfrm flipV="1">
            <a:off x="9068499" y="3095831"/>
            <a:ext cx="620785" cy="7631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24A4284-BD4B-43FA-A9C4-6C8ED33ECC66}"/>
              </a:ext>
            </a:extLst>
          </p:cNvPr>
          <p:cNvSpPr/>
          <p:nvPr/>
        </p:nvSpPr>
        <p:spPr>
          <a:xfrm>
            <a:off x="8734374" y="3858936"/>
            <a:ext cx="334125" cy="369332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DC4043EF-FA2B-43F9-B298-4C53D39C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" y="1092757"/>
            <a:ext cx="13311597" cy="4991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6D1A7F-83C6-48EB-B278-10F711C7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76" y="778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SD Ribosome binding affinity - mRNA level correlation is most significant when down-stream region is released under physiological transcription rate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58D07-C594-4251-8949-B574BFEA732B}"/>
                  </a:ext>
                </a:extLst>
              </p:cNvPr>
              <p:cNvSpPr/>
              <p:nvPr/>
            </p:nvSpPr>
            <p:spPr>
              <a:xfrm>
                <a:off x="317169" y="6137329"/>
                <a:ext cx="112500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Correlation between [mRNA] and transient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𝑢𝑛𝑏𝑜𝑢𝑛𝑑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SD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dirty="0"/>
                  <a:t>after a given base is transcribed, for all sequences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58D07-C594-4251-8949-B574BFEA7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69" y="6137329"/>
                <a:ext cx="11250014" cy="369332"/>
              </a:xfrm>
              <a:prstGeom prst="rect">
                <a:avLst/>
              </a:prstGeom>
              <a:blipFill>
                <a:blip r:embed="rId3"/>
                <a:stretch>
                  <a:fillRect l="-43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Left 3">
            <a:extLst>
              <a:ext uri="{FF2B5EF4-FFF2-40B4-BE49-F238E27FC236}">
                <a16:creationId xmlns:a16="http://schemas.microsoft.com/office/drawing/2014/main" id="{181AB622-FAAC-4E32-A68B-45814E6D4F81}"/>
              </a:ext>
            </a:extLst>
          </p:cNvPr>
          <p:cNvSpPr/>
          <p:nvPr/>
        </p:nvSpPr>
        <p:spPr>
          <a:xfrm>
            <a:off x="10870245" y="2938305"/>
            <a:ext cx="696938" cy="240731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F7DD99-21A1-4073-B6EF-9F232410560F}"/>
              </a:ext>
            </a:extLst>
          </p:cNvPr>
          <p:cNvSpPr txBox="1"/>
          <p:nvPr/>
        </p:nvSpPr>
        <p:spPr>
          <a:xfrm>
            <a:off x="10870245" y="2889393"/>
            <a:ext cx="931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10nt/s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213A0D-315D-488A-BFFE-EF0F31015AF0}"/>
              </a:ext>
            </a:extLst>
          </p:cNvPr>
          <p:cNvSpPr/>
          <p:nvPr/>
        </p:nvSpPr>
        <p:spPr>
          <a:xfrm>
            <a:off x="4349809" y="2897939"/>
            <a:ext cx="5819686" cy="289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24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63A363-3829-40C0-AE7C-90F2E102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2027"/>
            <a:ext cx="13443939" cy="50414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5F8F27-B28A-4BE8-ACC1-E58E92732780}"/>
              </a:ext>
            </a:extLst>
          </p:cNvPr>
          <p:cNvSpPr/>
          <p:nvPr/>
        </p:nvSpPr>
        <p:spPr>
          <a:xfrm>
            <a:off x="317169" y="6137329"/>
            <a:ext cx="11250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Same correlation test, for sequences with N-terminal mutations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1715C2BF-30F4-4DE9-A6C1-0F50D1FD01DA}"/>
              </a:ext>
            </a:extLst>
          </p:cNvPr>
          <p:cNvSpPr/>
          <p:nvPr/>
        </p:nvSpPr>
        <p:spPr>
          <a:xfrm>
            <a:off x="10887337" y="2630652"/>
            <a:ext cx="696938" cy="240731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61599-CB37-4563-A205-D194390CEB2C}"/>
              </a:ext>
            </a:extLst>
          </p:cNvPr>
          <p:cNvSpPr txBox="1"/>
          <p:nvPr/>
        </p:nvSpPr>
        <p:spPr>
          <a:xfrm>
            <a:off x="10887337" y="2581740"/>
            <a:ext cx="931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10nt/s</a:t>
            </a:r>
          </a:p>
        </p:txBody>
      </p:sp>
    </p:spTree>
    <p:extLst>
      <p:ext uri="{BB962C8B-B14F-4D97-AF65-F5344CB8AC3E}">
        <p14:creationId xmlns:p14="http://schemas.microsoft.com/office/powerpoint/2010/main" val="2435777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47249-090C-44A0-B137-D72F87FF0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close up of a logo&#10;&#10;Description generated with high confidence">
            <a:extLst>
              <a:ext uri="{FF2B5EF4-FFF2-40B4-BE49-F238E27FC236}">
                <a16:creationId xmlns:a16="http://schemas.microsoft.com/office/drawing/2014/main" id="{8EAD7817-6776-464E-A430-94E1AF9B4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7827"/>
            <a:ext cx="13425443" cy="503454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5205B2-F541-420C-A84B-A131ADECF1B3}"/>
              </a:ext>
            </a:extLst>
          </p:cNvPr>
          <p:cNvSpPr/>
          <p:nvPr/>
        </p:nvSpPr>
        <p:spPr>
          <a:xfrm>
            <a:off x="317169" y="6137329"/>
            <a:ext cx="11250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Same correlation test, for sequences with both N-terminal and downstream mutations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E7651BA-5665-436C-8D51-3A4E2B14E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7827"/>
            <a:ext cx="13425440" cy="5034540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2F2B5D9-956E-487E-87BA-C1E280B3B62C}"/>
              </a:ext>
            </a:extLst>
          </p:cNvPr>
          <p:cNvSpPr/>
          <p:nvPr/>
        </p:nvSpPr>
        <p:spPr>
          <a:xfrm>
            <a:off x="10870245" y="2605021"/>
            <a:ext cx="696938" cy="240731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5941C-E797-417C-8F91-FACFE3B62B06}"/>
              </a:ext>
            </a:extLst>
          </p:cNvPr>
          <p:cNvSpPr txBox="1"/>
          <p:nvPr/>
        </p:nvSpPr>
        <p:spPr>
          <a:xfrm>
            <a:off x="10870245" y="2556109"/>
            <a:ext cx="931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10nt/s</a:t>
            </a:r>
          </a:p>
        </p:txBody>
      </p:sp>
    </p:spTree>
    <p:extLst>
      <p:ext uri="{BB962C8B-B14F-4D97-AF65-F5344CB8AC3E}">
        <p14:creationId xmlns:p14="http://schemas.microsoft.com/office/powerpoint/2010/main" val="1086718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B0E155-415B-45CB-B7EB-C174C9C4FFC8}"/>
              </a:ext>
            </a:extLst>
          </p:cNvPr>
          <p:cNvSpPr/>
          <p:nvPr/>
        </p:nvSpPr>
        <p:spPr>
          <a:xfrm>
            <a:off x="317169" y="6137329"/>
            <a:ext cx="11250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Same correlation test, for sequences with downstream mutations only</a:t>
            </a:r>
          </a:p>
        </p:txBody>
      </p:sp>
      <p:pic>
        <p:nvPicPr>
          <p:cNvPr id="5" name="Content Placeholder 6" descr="A close up of a logo&#10;&#10;Description generated with high confidence">
            <a:extLst>
              <a:ext uri="{FF2B5EF4-FFF2-40B4-BE49-F238E27FC236}">
                <a16:creationId xmlns:a16="http://schemas.microsoft.com/office/drawing/2014/main" id="{D4D7B8B3-ECDF-44FE-8A8C-5FE1F2851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7827"/>
            <a:ext cx="13425443" cy="503454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8B8AE4-D053-4A26-93E3-F6567DCD2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7827"/>
            <a:ext cx="13425440" cy="5034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39995B-DBAB-4C43-9D70-1CA329933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827"/>
            <a:ext cx="13425440" cy="50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3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9545"/>
            <a:ext cx="10515600" cy="510349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Introduction: Codon bias in prokaryotes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Methodology development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sym typeface="+mn-ea"/>
              </a:rPr>
              <a:t>Algorithm Procedure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Repartition of RNA secondary structure emsemble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Recombination&amp; Folding pathway identification 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Results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Kinetic heterogeneity during co-transcriptional folding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Transcription- ribosome binding coupling dictates mRNA level variation among synomyous sequences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Future Plan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A Kinetic model for</a:t>
            </a:r>
            <a:r>
              <a:rPr lang="en-US" altLang="zh-CN" dirty="0">
                <a:sym typeface="+mn-ea"/>
              </a:rPr>
              <a:t> coupled</a:t>
            </a:r>
            <a:r>
              <a:rPr lang="en-US" altLang="zh-CN" dirty="0"/>
              <a:t> translation initiation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Quantitative species-wide investigation on codon usage selection pressure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plan &amp; Prospects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3400" y="2270089"/>
            <a:ext cx="10515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[mRNA] – transient SD unfolding free energy correlation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Develop </a:t>
            </a:r>
            <a:r>
              <a:rPr lang="en-US" altLang="zh-CN" sz="2400" dirty="0">
                <a:sym typeface="+mn-ea"/>
              </a:rPr>
              <a:t>kinetic models to address the mechanism underlying translation initiation rate – mRNA level correlation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Genome and species-wide investigation on variation of kinetic coupling and evolutionary selection pressure on codon usage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Acknowledgement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Eugene Shakhnovich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William Jacobs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members in our group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attention!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0815C-2BC8-4F27-9861-3673D086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08E2-B63B-4347-A60B-8BFB98D8F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79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09" y="365125"/>
            <a:ext cx="11090787" cy="1325563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ym typeface="+mn-ea"/>
              </a:rPr>
              <a:t>SD accessibility correlates with mRNA level variation in coupled transcription-ribosome binding schemes 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356" y="1833329"/>
                <a:ext cx="4793564" cy="4487273"/>
              </a:xfrm>
            </p:spPr>
            <p:txBody>
              <a:bodyPr>
                <a:normAutofit fontScale="92500"/>
              </a:bodyPr>
              <a:lstStyle/>
              <a:p>
                <a:endParaRPr lang="en-US" altLang="zh-CN" sz="2400" dirty="0"/>
              </a:p>
              <a:p>
                <a:r>
                  <a:rPr lang="en-US" altLang="zh-CN" sz="2400" dirty="0"/>
                  <a:t>Correlation between mRNA level and transient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𝑢𝑛𝑏𝑜𝑢𝑛𝑑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SD</m:t>
                    </m:r>
                    <m:r>
                      <m:rPr>
                        <m:nor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400" dirty="0"/>
                  <a:t>at a given truncation time among mutants in different kinetic scheme</a:t>
                </a:r>
              </a:p>
              <a:p>
                <a:r>
                  <a:rPr lang="en-US" altLang="zh-CN" sz="2400" dirty="0"/>
                  <a:t>Significant correlation can be observed only for commensurable ribosome binding-transcription rate</a:t>
                </a:r>
              </a:p>
              <a:p>
                <a:r>
                  <a:rPr lang="en-US" altLang="zh-CN" sz="2400" dirty="0"/>
                  <a:t>Insight from T7 RNAP system: decoupling results in no mutation effect on expression level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356" y="1833329"/>
                <a:ext cx="4793564" cy="4487273"/>
              </a:xfrm>
              <a:blipFill>
                <a:blip r:embed="rId2"/>
                <a:stretch>
                  <a:fillRect l="-1398" r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60919" y="2654710"/>
                <a:ext cx="461665" cy="330363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dirty="0"/>
                  <a:t>log(transcription rate/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919" y="2654710"/>
                <a:ext cx="461665" cy="3303639"/>
              </a:xfrm>
              <a:prstGeom prst="rect">
                <a:avLst/>
              </a:prstGeom>
              <a:blipFill>
                <a:blip r:embed="rId4"/>
                <a:stretch>
                  <a:fillRect l="-11842" t="-2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637599" y="6305544"/>
            <a:ext cx="408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log(truncation time/s)</a:t>
            </a:r>
            <a:endParaRPr lang="zh-CN" altLang="en-US" dirty="0"/>
          </a:p>
        </p:txBody>
      </p:sp>
      <p:sp>
        <p:nvSpPr>
          <p:cNvPr id="7" name="Right Arrow 6"/>
          <p:cNvSpPr/>
          <p:nvPr/>
        </p:nvSpPr>
        <p:spPr>
          <a:xfrm>
            <a:off x="5604387" y="1569016"/>
            <a:ext cx="5683045" cy="32861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172636" y="1522608"/>
            <a:ext cx="309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Slower ribosome binding</a:t>
            </a:r>
            <a:endParaRPr lang="zh-CN" altLang="en-US" dirty="0"/>
          </a:p>
        </p:txBody>
      </p:sp>
      <p:sp>
        <p:nvSpPr>
          <p:cNvPr id="10" name="Right Arrow 9"/>
          <p:cNvSpPr/>
          <p:nvPr/>
        </p:nvSpPr>
        <p:spPr>
          <a:xfrm rot="5400000">
            <a:off x="9626825" y="3890468"/>
            <a:ext cx="4510934" cy="32861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673592" y="2989006"/>
            <a:ext cx="461665" cy="24777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Slower Transcription</a:t>
            </a:r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FAAE82-4A53-43D3-B303-5CF365FCEE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85" t="3571" r="20178" b="1569"/>
          <a:stretch/>
        </p:blipFill>
        <p:spPr>
          <a:xfrm>
            <a:off x="5470842" y="1957724"/>
            <a:ext cx="5931796" cy="436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20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1A7F-83C6-48EB-B278-10F711C7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76" y="778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RBS binding affinity - mRNA level correlation is most significant when down-stream region is released under physiological transcription rate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4B840F-F3E1-46E9-A65C-D203BBDD7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1" y="1092757"/>
            <a:ext cx="13311601" cy="4991849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58D07-C594-4251-8949-B574BFEA732B}"/>
                  </a:ext>
                </a:extLst>
              </p:cNvPr>
              <p:cNvSpPr/>
              <p:nvPr/>
            </p:nvSpPr>
            <p:spPr>
              <a:xfrm>
                <a:off x="317169" y="6137329"/>
                <a:ext cx="112500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Correlation between mRNA level and transient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𝑢𝑛𝑏𝑜𝑢𝑛𝑑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-10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dirty="0"/>
                  <a:t>after a given base is transcribed, for all sequences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58D07-C594-4251-8949-B574BFEA7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69" y="6137329"/>
                <a:ext cx="11250014" cy="646331"/>
              </a:xfrm>
              <a:prstGeom prst="rect">
                <a:avLst/>
              </a:prstGeom>
              <a:blipFill>
                <a:blip r:embed="rId3"/>
                <a:stretch>
                  <a:fillRect l="-433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860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2029-810B-4A20-A0D9-0C104CEB4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CDDD5-BA53-4702-9459-8B201B474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E8C74-7988-4668-9751-9B94CF3D3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471" y="346250"/>
            <a:ext cx="7835316" cy="58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91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13A30-F178-4B80-8098-57BCD47C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E76C11-A944-4550-A629-F5099101A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752029"/>
            <a:ext cx="13443936" cy="504147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5F8F27-B28A-4BE8-ACC1-E58E92732780}"/>
              </a:ext>
            </a:extLst>
          </p:cNvPr>
          <p:cNvSpPr/>
          <p:nvPr/>
        </p:nvSpPr>
        <p:spPr>
          <a:xfrm>
            <a:off x="317169" y="6137329"/>
            <a:ext cx="11250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Same correlation test, for sequences only with N-terminal mutations</a:t>
            </a:r>
          </a:p>
        </p:txBody>
      </p:sp>
    </p:spTree>
    <p:extLst>
      <p:ext uri="{BB962C8B-B14F-4D97-AF65-F5344CB8AC3E}">
        <p14:creationId xmlns:p14="http://schemas.microsoft.com/office/powerpoint/2010/main" val="2629151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47249-090C-44A0-B137-D72F87FF0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close up of a logo&#10;&#10;Description generated with high confidence">
            <a:extLst>
              <a:ext uri="{FF2B5EF4-FFF2-40B4-BE49-F238E27FC236}">
                <a16:creationId xmlns:a16="http://schemas.microsoft.com/office/drawing/2014/main" id="{8EAD7817-6776-464E-A430-94E1AF9B4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7827"/>
            <a:ext cx="13425443" cy="503454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5205B2-F541-420C-A84B-A131ADECF1B3}"/>
              </a:ext>
            </a:extLst>
          </p:cNvPr>
          <p:cNvSpPr/>
          <p:nvPr/>
        </p:nvSpPr>
        <p:spPr>
          <a:xfrm>
            <a:off x="317169" y="6137329"/>
            <a:ext cx="11250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Same correlation test, for sequences with both N-terminal and downstream mutations</a:t>
            </a:r>
          </a:p>
        </p:txBody>
      </p:sp>
    </p:spTree>
    <p:extLst>
      <p:ext uri="{BB962C8B-B14F-4D97-AF65-F5344CB8AC3E}">
        <p14:creationId xmlns:p14="http://schemas.microsoft.com/office/powerpoint/2010/main" val="1134980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B0E155-415B-45CB-B7EB-C174C9C4FFC8}"/>
              </a:ext>
            </a:extLst>
          </p:cNvPr>
          <p:cNvSpPr/>
          <p:nvPr/>
        </p:nvSpPr>
        <p:spPr>
          <a:xfrm>
            <a:off x="317169" y="6137329"/>
            <a:ext cx="11250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Same correlation test, for sequences with downstream mutations only</a:t>
            </a:r>
          </a:p>
        </p:txBody>
      </p:sp>
      <p:pic>
        <p:nvPicPr>
          <p:cNvPr id="5" name="Content Placeholder 6" descr="A close up of a logo&#10;&#10;Description generated with high confidence">
            <a:extLst>
              <a:ext uri="{FF2B5EF4-FFF2-40B4-BE49-F238E27FC236}">
                <a16:creationId xmlns:a16="http://schemas.microsoft.com/office/drawing/2014/main" id="{D4D7B8B3-ECDF-44FE-8A8C-5FE1F2851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7827"/>
            <a:ext cx="13425443" cy="50345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47338-4CDD-4EB7-A43C-30FFC09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7827"/>
            <a:ext cx="13425440" cy="50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11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5125"/>
            <a:ext cx="11612880" cy="132588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Biophysical scheme underlying mRNA variance: a kinetic model for coupled translation initiation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5408" y="1857868"/>
            <a:ext cx="3899263" cy="4351338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Freeform 4"/>
          <p:cNvSpPr/>
          <p:nvPr/>
        </p:nvSpPr>
        <p:spPr>
          <a:xfrm>
            <a:off x="756659" y="2047881"/>
            <a:ext cx="1386774" cy="491612"/>
          </a:xfrm>
          <a:custGeom>
            <a:avLst/>
            <a:gdLst>
              <a:gd name="connsiteX0" fmla="*/ 69251 w 1386774"/>
              <a:gd name="connsiteY0" fmla="*/ 462116 h 491612"/>
              <a:gd name="connsiteX1" fmla="*/ 128245 w 1386774"/>
              <a:gd name="connsiteY1" fmla="*/ 452283 h 491612"/>
              <a:gd name="connsiteX2" fmla="*/ 167574 w 1386774"/>
              <a:gd name="connsiteY2" fmla="*/ 403122 h 491612"/>
              <a:gd name="connsiteX3" fmla="*/ 197071 w 1386774"/>
              <a:gd name="connsiteY3" fmla="*/ 383458 h 491612"/>
              <a:gd name="connsiteX4" fmla="*/ 197071 w 1386774"/>
              <a:gd name="connsiteY4" fmla="*/ 285135 h 491612"/>
              <a:gd name="connsiteX5" fmla="*/ 167574 w 1386774"/>
              <a:gd name="connsiteY5" fmla="*/ 275303 h 491612"/>
              <a:gd name="connsiteX6" fmla="*/ 108580 w 1386774"/>
              <a:gd name="connsiteY6" fmla="*/ 245806 h 491612"/>
              <a:gd name="connsiteX7" fmla="*/ 49587 w 1386774"/>
              <a:gd name="connsiteY7" fmla="*/ 216309 h 491612"/>
              <a:gd name="connsiteX8" fmla="*/ 426 w 1386774"/>
              <a:gd name="connsiteY8" fmla="*/ 157316 h 491612"/>
              <a:gd name="connsiteX9" fmla="*/ 10258 w 1386774"/>
              <a:gd name="connsiteY9" fmla="*/ 88490 h 491612"/>
              <a:gd name="connsiteX10" fmla="*/ 20090 w 1386774"/>
              <a:gd name="connsiteY10" fmla="*/ 58993 h 491612"/>
              <a:gd name="connsiteX11" fmla="*/ 49587 w 1386774"/>
              <a:gd name="connsiteY11" fmla="*/ 49161 h 491612"/>
              <a:gd name="connsiteX12" fmla="*/ 79084 w 1386774"/>
              <a:gd name="connsiteY12" fmla="*/ 29496 h 491612"/>
              <a:gd name="connsiteX13" fmla="*/ 206903 w 1386774"/>
              <a:gd name="connsiteY13" fmla="*/ 29496 h 491612"/>
              <a:gd name="connsiteX14" fmla="*/ 236400 w 1386774"/>
              <a:gd name="connsiteY14" fmla="*/ 68825 h 491612"/>
              <a:gd name="connsiteX15" fmla="*/ 265897 w 1386774"/>
              <a:gd name="connsiteY15" fmla="*/ 78658 h 491612"/>
              <a:gd name="connsiteX16" fmla="*/ 295393 w 1386774"/>
              <a:gd name="connsiteY16" fmla="*/ 98322 h 491612"/>
              <a:gd name="connsiteX17" fmla="*/ 324890 w 1386774"/>
              <a:gd name="connsiteY17" fmla="*/ 157316 h 491612"/>
              <a:gd name="connsiteX18" fmla="*/ 354387 w 1386774"/>
              <a:gd name="connsiteY18" fmla="*/ 216309 h 491612"/>
              <a:gd name="connsiteX19" fmla="*/ 334722 w 1386774"/>
              <a:gd name="connsiteY19" fmla="*/ 285135 h 491612"/>
              <a:gd name="connsiteX20" fmla="*/ 305226 w 1386774"/>
              <a:gd name="connsiteY20" fmla="*/ 294967 h 491612"/>
              <a:gd name="connsiteX21" fmla="*/ 275729 w 1386774"/>
              <a:gd name="connsiteY21" fmla="*/ 314632 h 491612"/>
              <a:gd name="connsiteX22" fmla="*/ 275729 w 1386774"/>
              <a:gd name="connsiteY22" fmla="*/ 383458 h 491612"/>
              <a:gd name="connsiteX23" fmla="*/ 305226 w 1386774"/>
              <a:gd name="connsiteY23" fmla="*/ 403122 h 491612"/>
              <a:gd name="connsiteX24" fmla="*/ 442877 w 1386774"/>
              <a:gd name="connsiteY24" fmla="*/ 393290 h 491612"/>
              <a:gd name="connsiteX25" fmla="*/ 472374 w 1386774"/>
              <a:gd name="connsiteY25" fmla="*/ 373625 h 491612"/>
              <a:gd name="connsiteX26" fmla="*/ 501871 w 1386774"/>
              <a:gd name="connsiteY26" fmla="*/ 363793 h 491612"/>
              <a:gd name="connsiteX27" fmla="*/ 551032 w 1386774"/>
              <a:gd name="connsiteY27" fmla="*/ 275303 h 491612"/>
              <a:gd name="connsiteX28" fmla="*/ 521535 w 1386774"/>
              <a:gd name="connsiteY28" fmla="*/ 186812 h 491612"/>
              <a:gd name="connsiteX29" fmla="*/ 511703 w 1386774"/>
              <a:gd name="connsiteY29" fmla="*/ 157316 h 491612"/>
              <a:gd name="connsiteX30" fmla="*/ 501871 w 1386774"/>
              <a:gd name="connsiteY30" fmla="*/ 127819 h 491612"/>
              <a:gd name="connsiteX31" fmla="*/ 511703 w 1386774"/>
              <a:gd name="connsiteY31" fmla="*/ 88490 h 491612"/>
              <a:gd name="connsiteX32" fmla="*/ 541200 w 1386774"/>
              <a:gd name="connsiteY32" fmla="*/ 29496 h 491612"/>
              <a:gd name="connsiteX33" fmla="*/ 600193 w 1386774"/>
              <a:gd name="connsiteY33" fmla="*/ 0 h 491612"/>
              <a:gd name="connsiteX34" fmla="*/ 718180 w 1386774"/>
              <a:gd name="connsiteY34" fmla="*/ 9832 h 491612"/>
              <a:gd name="connsiteX35" fmla="*/ 806671 w 1386774"/>
              <a:gd name="connsiteY35" fmla="*/ 68825 h 491612"/>
              <a:gd name="connsiteX36" fmla="*/ 816503 w 1386774"/>
              <a:gd name="connsiteY36" fmla="*/ 98322 h 491612"/>
              <a:gd name="connsiteX37" fmla="*/ 836168 w 1386774"/>
              <a:gd name="connsiteY37" fmla="*/ 127819 h 491612"/>
              <a:gd name="connsiteX38" fmla="*/ 787006 w 1386774"/>
              <a:gd name="connsiteY38" fmla="*/ 245806 h 491612"/>
              <a:gd name="connsiteX39" fmla="*/ 757510 w 1386774"/>
              <a:gd name="connsiteY39" fmla="*/ 255638 h 491612"/>
              <a:gd name="connsiteX40" fmla="*/ 669019 w 1386774"/>
              <a:gd name="connsiteY40" fmla="*/ 304800 h 491612"/>
              <a:gd name="connsiteX41" fmla="*/ 629690 w 1386774"/>
              <a:gd name="connsiteY41" fmla="*/ 314632 h 491612"/>
              <a:gd name="connsiteX42" fmla="*/ 600193 w 1386774"/>
              <a:gd name="connsiteY42" fmla="*/ 334296 h 491612"/>
              <a:gd name="connsiteX43" fmla="*/ 639522 w 1386774"/>
              <a:gd name="connsiteY43" fmla="*/ 393290 h 491612"/>
              <a:gd name="connsiteX44" fmla="*/ 718180 w 1386774"/>
              <a:gd name="connsiteY44" fmla="*/ 373625 h 491612"/>
              <a:gd name="connsiteX45" fmla="*/ 777174 w 1386774"/>
              <a:gd name="connsiteY45" fmla="*/ 344129 h 491612"/>
              <a:gd name="connsiteX46" fmla="*/ 806671 w 1386774"/>
              <a:gd name="connsiteY46" fmla="*/ 324464 h 491612"/>
              <a:gd name="connsiteX47" fmla="*/ 846000 w 1386774"/>
              <a:gd name="connsiteY47" fmla="*/ 314632 h 491612"/>
              <a:gd name="connsiteX48" fmla="*/ 934490 w 1386774"/>
              <a:gd name="connsiteY48" fmla="*/ 294967 h 491612"/>
              <a:gd name="connsiteX49" fmla="*/ 963987 w 1386774"/>
              <a:gd name="connsiteY49" fmla="*/ 304800 h 491612"/>
              <a:gd name="connsiteX50" fmla="*/ 1022980 w 1386774"/>
              <a:gd name="connsiteY50" fmla="*/ 353961 h 491612"/>
              <a:gd name="connsiteX51" fmla="*/ 1042645 w 1386774"/>
              <a:gd name="connsiteY51" fmla="*/ 432619 h 491612"/>
              <a:gd name="connsiteX52" fmla="*/ 1062310 w 1386774"/>
              <a:gd name="connsiteY52" fmla="*/ 462116 h 491612"/>
              <a:gd name="connsiteX53" fmla="*/ 1091806 w 1386774"/>
              <a:gd name="connsiteY53" fmla="*/ 491612 h 491612"/>
              <a:gd name="connsiteX54" fmla="*/ 1160632 w 1386774"/>
              <a:gd name="connsiteY54" fmla="*/ 481780 h 491612"/>
              <a:gd name="connsiteX55" fmla="*/ 1170464 w 1386774"/>
              <a:gd name="connsiteY55" fmla="*/ 452283 h 491612"/>
              <a:gd name="connsiteX56" fmla="*/ 1190129 w 1386774"/>
              <a:gd name="connsiteY56" fmla="*/ 422787 h 491612"/>
              <a:gd name="connsiteX57" fmla="*/ 1229458 w 1386774"/>
              <a:gd name="connsiteY57" fmla="*/ 334296 h 491612"/>
              <a:gd name="connsiteX58" fmla="*/ 1288451 w 1386774"/>
              <a:gd name="connsiteY58" fmla="*/ 294967 h 491612"/>
              <a:gd name="connsiteX59" fmla="*/ 1347445 w 1386774"/>
              <a:gd name="connsiteY59" fmla="*/ 265471 h 491612"/>
              <a:gd name="connsiteX60" fmla="*/ 1386774 w 1386774"/>
              <a:gd name="connsiteY60" fmla="*/ 235974 h 49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386774" h="491612">
                <a:moveTo>
                  <a:pt x="69251" y="462116"/>
                </a:moveTo>
                <a:cubicBezTo>
                  <a:pt x="88916" y="458838"/>
                  <a:pt x="109332" y="458587"/>
                  <a:pt x="128245" y="452283"/>
                </a:cubicBezTo>
                <a:cubicBezTo>
                  <a:pt x="182041" y="434351"/>
                  <a:pt x="140257" y="437268"/>
                  <a:pt x="167574" y="403122"/>
                </a:cubicBezTo>
                <a:cubicBezTo>
                  <a:pt x="174956" y="393895"/>
                  <a:pt x="187239" y="390013"/>
                  <a:pt x="197071" y="383458"/>
                </a:cubicBezTo>
                <a:cubicBezTo>
                  <a:pt x="209179" y="347134"/>
                  <a:pt x="219667" y="330326"/>
                  <a:pt x="197071" y="285135"/>
                </a:cubicBezTo>
                <a:cubicBezTo>
                  <a:pt x="192436" y="275865"/>
                  <a:pt x="177406" y="278580"/>
                  <a:pt x="167574" y="275303"/>
                </a:cubicBezTo>
                <a:cubicBezTo>
                  <a:pt x="83035" y="218942"/>
                  <a:pt x="190000" y="286516"/>
                  <a:pt x="108580" y="245806"/>
                </a:cubicBezTo>
                <a:cubicBezTo>
                  <a:pt x="32340" y="207685"/>
                  <a:pt x="123729" y="241022"/>
                  <a:pt x="49587" y="216309"/>
                </a:cubicBezTo>
                <a:cubicBezTo>
                  <a:pt x="42160" y="208882"/>
                  <a:pt x="1947" y="172525"/>
                  <a:pt x="426" y="157316"/>
                </a:cubicBezTo>
                <a:cubicBezTo>
                  <a:pt x="-1880" y="134256"/>
                  <a:pt x="5713" y="111215"/>
                  <a:pt x="10258" y="88490"/>
                </a:cubicBezTo>
                <a:cubicBezTo>
                  <a:pt x="12291" y="78327"/>
                  <a:pt x="12761" y="66322"/>
                  <a:pt x="20090" y="58993"/>
                </a:cubicBezTo>
                <a:cubicBezTo>
                  <a:pt x="27419" y="51664"/>
                  <a:pt x="39755" y="52438"/>
                  <a:pt x="49587" y="49161"/>
                </a:cubicBezTo>
                <a:cubicBezTo>
                  <a:pt x="59419" y="42606"/>
                  <a:pt x="68515" y="34781"/>
                  <a:pt x="79084" y="29496"/>
                </a:cubicBezTo>
                <a:cubicBezTo>
                  <a:pt x="122954" y="7561"/>
                  <a:pt x="151895" y="23995"/>
                  <a:pt x="206903" y="29496"/>
                </a:cubicBezTo>
                <a:cubicBezTo>
                  <a:pt x="216735" y="42606"/>
                  <a:pt x="223811" y="58334"/>
                  <a:pt x="236400" y="68825"/>
                </a:cubicBezTo>
                <a:cubicBezTo>
                  <a:pt x="244362" y="75460"/>
                  <a:pt x="256627" y="74023"/>
                  <a:pt x="265897" y="78658"/>
                </a:cubicBezTo>
                <a:cubicBezTo>
                  <a:pt x="276466" y="83943"/>
                  <a:pt x="285561" y="91767"/>
                  <a:pt x="295393" y="98322"/>
                </a:cubicBezTo>
                <a:cubicBezTo>
                  <a:pt x="320110" y="172467"/>
                  <a:pt x="286768" y="81071"/>
                  <a:pt x="324890" y="157316"/>
                </a:cubicBezTo>
                <a:cubicBezTo>
                  <a:pt x="365593" y="238722"/>
                  <a:pt x="298035" y="131782"/>
                  <a:pt x="354387" y="216309"/>
                </a:cubicBezTo>
                <a:cubicBezTo>
                  <a:pt x="354301" y="216652"/>
                  <a:pt x="339425" y="280432"/>
                  <a:pt x="334722" y="285135"/>
                </a:cubicBezTo>
                <a:cubicBezTo>
                  <a:pt x="327394" y="292463"/>
                  <a:pt x="315058" y="291690"/>
                  <a:pt x="305226" y="294967"/>
                </a:cubicBezTo>
                <a:cubicBezTo>
                  <a:pt x="295394" y="301522"/>
                  <a:pt x="283111" y="305404"/>
                  <a:pt x="275729" y="314632"/>
                </a:cubicBezTo>
                <a:cubicBezTo>
                  <a:pt x="261256" y="332724"/>
                  <a:pt x="263863" y="365660"/>
                  <a:pt x="275729" y="383458"/>
                </a:cubicBezTo>
                <a:cubicBezTo>
                  <a:pt x="282284" y="393290"/>
                  <a:pt x="295394" y="396567"/>
                  <a:pt x="305226" y="403122"/>
                </a:cubicBezTo>
                <a:cubicBezTo>
                  <a:pt x="351110" y="399845"/>
                  <a:pt x="397576" y="401284"/>
                  <a:pt x="442877" y="393290"/>
                </a:cubicBezTo>
                <a:cubicBezTo>
                  <a:pt x="454514" y="391236"/>
                  <a:pt x="461805" y="378910"/>
                  <a:pt x="472374" y="373625"/>
                </a:cubicBezTo>
                <a:cubicBezTo>
                  <a:pt x="481644" y="368990"/>
                  <a:pt x="492039" y="367070"/>
                  <a:pt x="501871" y="363793"/>
                </a:cubicBezTo>
                <a:cubicBezTo>
                  <a:pt x="546949" y="296177"/>
                  <a:pt x="533727" y="327221"/>
                  <a:pt x="551032" y="275303"/>
                </a:cubicBezTo>
                <a:lnTo>
                  <a:pt x="521535" y="186812"/>
                </a:lnTo>
                <a:lnTo>
                  <a:pt x="511703" y="157316"/>
                </a:lnTo>
                <a:lnTo>
                  <a:pt x="501871" y="127819"/>
                </a:lnTo>
                <a:cubicBezTo>
                  <a:pt x="505148" y="114709"/>
                  <a:pt x="507991" y="101483"/>
                  <a:pt x="511703" y="88490"/>
                </a:cubicBezTo>
                <a:cubicBezTo>
                  <a:pt x="518101" y="66098"/>
                  <a:pt x="523962" y="46733"/>
                  <a:pt x="541200" y="29496"/>
                </a:cubicBezTo>
                <a:cubicBezTo>
                  <a:pt x="560259" y="10437"/>
                  <a:pt x="576204" y="7996"/>
                  <a:pt x="600193" y="0"/>
                </a:cubicBezTo>
                <a:cubicBezTo>
                  <a:pt x="639522" y="3277"/>
                  <a:pt x="679391" y="2559"/>
                  <a:pt x="718180" y="9832"/>
                </a:cubicBezTo>
                <a:cubicBezTo>
                  <a:pt x="746640" y="15168"/>
                  <a:pt x="788503" y="54290"/>
                  <a:pt x="806671" y="68825"/>
                </a:cubicBezTo>
                <a:cubicBezTo>
                  <a:pt x="809948" y="78657"/>
                  <a:pt x="811868" y="89052"/>
                  <a:pt x="816503" y="98322"/>
                </a:cubicBezTo>
                <a:cubicBezTo>
                  <a:pt x="821788" y="108891"/>
                  <a:pt x="835187" y="116043"/>
                  <a:pt x="836168" y="127819"/>
                </a:cubicBezTo>
                <a:cubicBezTo>
                  <a:pt x="842351" y="202012"/>
                  <a:pt x="840235" y="215389"/>
                  <a:pt x="787006" y="245806"/>
                </a:cubicBezTo>
                <a:cubicBezTo>
                  <a:pt x="778008" y="250948"/>
                  <a:pt x="767342" y="252361"/>
                  <a:pt x="757510" y="255638"/>
                </a:cubicBezTo>
                <a:cubicBezTo>
                  <a:pt x="704697" y="290847"/>
                  <a:pt x="714445" y="291821"/>
                  <a:pt x="669019" y="304800"/>
                </a:cubicBezTo>
                <a:cubicBezTo>
                  <a:pt x="656026" y="308512"/>
                  <a:pt x="642800" y="311355"/>
                  <a:pt x="629690" y="314632"/>
                </a:cubicBezTo>
                <a:cubicBezTo>
                  <a:pt x="619858" y="321187"/>
                  <a:pt x="603439" y="322934"/>
                  <a:pt x="600193" y="334296"/>
                </a:cubicBezTo>
                <a:cubicBezTo>
                  <a:pt x="585749" y="384851"/>
                  <a:pt x="610487" y="383612"/>
                  <a:pt x="639522" y="393290"/>
                </a:cubicBezTo>
                <a:cubicBezTo>
                  <a:pt x="658229" y="389549"/>
                  <a:pt x="698019" y="383706"/>
                  <a:pt x="718180" y="373625"/>
                </a:cubicBezTo>
                <a:cubicBezTo>
                  <a:pt x="794410" y="335510"/>
                  <a:pt x="703042" y="368839"/>
                  <a:pt x="777174" y="344129"/>
                </a:cubicBezTo>
                <a:cubicBezTo>
                  <a:pt x="787006" y="337574"/>
                  <a:pt x="795809" y="329119"/>
                  <a:pt x="806671" y="324464"/>
                </a:cubicBezTo>
                <a:cubicBezTo>
                  <a:pt x="819092" y="319141"/>
                  <a:pt x="833007" y="318344"/>
                  <a:pt x="846000" y="314632"/>
                </a:cubicBezTo>
                <a:cubicBezTo>
                  <a:pt x="913776" y="295268"/>
                  <a:pt x="828022" y="312713"/>
                  <a:pt x="934490" y="294967"/>
                </a:cubicBezTo>
                <a:cubicBezTo>
                  <a:pt x="944322" y="298245"/>
                  <a:pt x="954717" y="300165"/>
                  <a:pt x="963987" y="304800"/>
                </a:cubicBezTo>
                <a:cubicBezTo>
                  <a:pt x="991368" y="318490"/>
                  <a:pt x="1001233" y="332213"/>
                  <a:pt x="1022980" y="353961"/>
                </a:cubicBezTo>
                <a:cubicBezTo>
                  <a:pt x="1026719" y="372654"/>
                  <a:pt x="1032569" y="412466"/>
                  <a:pt x="1042645" y="432619"/>
                </a:cubicBezTo>
                <a:cubicBezTo>
                  <a:pt x="1047930" y="443188"/>
                  <a:pt x="1054745" y="453038"/>
                  <a:pt x="1062310" y="462116"/>
                </a:cubicBezTo>
                <a:cubicBezTo>
                  <a:pt x="1071211" y="472798"/>
                  <a:pt x="1081974" y="481780"/>
                  <a:pt x="1091806" y="491612"/>
                </a:cubicBezTo>
                <a:cubicBezTo>
                  <a:pt x="1114748" y="488335"/>
                  <a:pt x="1139904" y="492144"/>
                  <a:pt x="1160632" y="481780"/>
                </a:cubicBezTo>
                <a:cubicBezTo>
                  <a:pt x="1169902" y="477145"/>
                  <a:pt x="1165829" y="461553"/>
                  <a:pt x="1170464" y="452283"/>
                </a:cubicBezTo>
                <a:cubicBezTo>
                  <a:pt x="1175749" y="441714"/>
                  <a:pt x="1183574" y="432619"/>
                  <a:pt x="1190129" y="422787"/>
                </a:cubicBezTo>
                <a:cubicBezTo>
                  <a:pt x="1197454" y="400812"/>
                  <a:pt x="1207460" y="353545"/>
                  <a:pt x="1229458" y="334296"/>
                </a:cubicBezTo>
                <a:cubicBezTo>
                  <a:pt x="1247244" y="318733"/>
                  <a:pt x="1268787" y="308077"/>
                  <a:pt x="1288451" y="294967"/>
                </a:cubicBezTo>
                <a:cubicBezTo>
                  <a:pt x="1326569" y="269555"/>
                  <a:pt x="1306739" y="279039"/>
                  <a:pt x="1347445" y="265471"/>
                </a:cubicBezTo>
                <a:cubicBezTo>
                  <a:pt x="1380798" y="243235"/>
                  <a:pt x="1368586" y="254162"/>
                  <a:pt x="1386774" y="235974"/>
                </a:cubicBezTo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/>
          <p:cNvSpPr/>
          <p:nvPr/>
        </p:nvSpPr>
        <p:spPr>
          <a:xfrm>
            <a:off x="1976285" y="2172929"/>
            <a:ext cx="1447800" cy="481781"/>
          </a:xfrm>
          <a:prstGeom prst="ellipse">
            <a:avLst/>
          </a:prstGeom>
          <a:ln>
            <a:solidFill>
              <a:schemeClr val="accent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10581" y="2229153"/>
            <a:ext cx="103484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/>
              <a:t>RNAP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7163" y="1857868"/>
            <a:ext cx="462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SD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Curved Down Arrow 9"/>
          <p:cNvSpPr/>
          <p:nvPr/>
        </p:nvSpPr>
        <p:spPr>
          <a:xfrm rot="16200000">
            <a:off x="260343" y="2400052"/>
            <a:ext cx="834300" cy="15833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73201" y="2959510"/>
            <a:ext cx="987229" cy="5586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4364" y="3072934"/>
            <a:ext cx="125157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/>
              <a:t>Ribosome</a:t>
            </a:r>
            <a:endParaRPr lang="zh-CN" altLang="en-US" dirty="0"/>
          </a:p>
        </p:txBody>
      </p:sp>
      <p:sp>
        <p:nvSpPr>
          <p:cNvPr id="15" name="Curved Down Arrow 14"/>
          <p:cNvSpPr/>
          <p:nvPr/>
        </p:nvSpPr>
        <p:spPr>
          <a:xfrm rot="14564414" flipV="1">
            <a:off x="1484345" y="2747168"/>
            <a:ext cx="912606" cy="2667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562135" y="3347236"/>
                <a:ext cx="10815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factor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35" y="3347236"/>
                <a:ext cx="1081548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85408" y="1988672"/>
                <a:ext cx="7756072" cy="1602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Specific binding of ribosome on S-D sequence: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/>
                  <a:t> [extractable from folding population kinetics]</a:t>
                </a:r>
              </a:p>
              <a:p>
                <a:r>
                  <a:rPr lang="en-US" altLang="zh-CN" sz="2400" dirty="0"/>
                  <a:t>Non-specific binding of termination factors: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[Proportional to transcript length]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408" y="1988672"/>
                <a:ext cx="7756072" cy="1602555"/>
              </a:xfrm>
              <a:prstGeom prst="rect">
                <a:avLst/>
              </a:prstGeom>
              <a:blipFill>
                <a:blip r:embed="rId3"/>
                <a:stretch>
                  <a:fillRect l="-1178" t="-3042" b="-7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27163" y="3704112"/>
                <a:ext cx="10216649" cy="3517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Transcript survival probability: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sz="2400" dirty="0"/>
                  <a:t>Effective translation initiation rate: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⁡(−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63" y="3704112"/>
                <a:ext cx="10216649" cy="3517117"/>
              </a:xfrm>
              <a:prstGeom prst="rect">
                <a:avLst/>
              </a:prstGeom>
              <a:blipFill>
                <a:blip r:embed="rId4"/>
                <a:stretch>
                  <a:fillRect l="-895" t="-1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09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Overview: Codon bias in prokaryotes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7423" y="3039629"/>
            <a:ext cx="3281979" cy="567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Genome wide bias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19497" y="6356350"/>
            <a:ext cx="9413966" cy="365125"/>
          </a:xfrm>
        </p:spPr>
        <p:txBody>
          <a:bodyPr/>
          <a:lstStyle/>
          <a:p>
            <a:r>
              <a:rPr lang="en-US" altLang="zh-CN" dirty="0"/>
              <a:t>Eyre-Walker A, Bulmer M. Reduced synonymous substitution rate at the start of </a:t>
            </a:r>
            <a:r>
              <a:rPr lang="en-US" altLang="zh-CN" dirty="0" err="1"/>
              <a:t>enterobacterial</a:t>
            </a:r>
            <a:r>
              <a:rPr lang="en-US" altLang="zh-CN" dirty="0"/>
              <a:t> genes[J]. Nucleic acids research, 1993, 21(19): 4599-4603.</a:t>
            </a:r>
            <a:endParaRPr lang="en-US" dirty="0"/>
          </a:p>
        </p:txBody>
      </p:sp>
      <p:pic>
        <p:nvPicPr>
          <p:cNvPr id="2052" name="Picture 4" descr="File:Aminoacids tabl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26" y="1974423"/>
            <a:ext cx="4333448" cy="428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002830" y="2121242"/>
            <a:ext cx="6651171" cy="1306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67698" y="1751910"/>
            <a:ext cx="76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5’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353800" y="1751910"/>
            <a:ext cx="53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3’</a:t>
            </a:r>
            <a:endParaRPr lang="zh-CN" altLang="en-US" dirty="0"/>
          </a:p>
        </p:txBody>
      </p:sp>
      <p:sp>
        <p:nvSpPr>
          <p:cNvPr id="12" name="Content Placeholder 2"/>
          <p:cNvSpPr>
            <a:spLocks noGrp="1"/>
          </p:cNvSpPr>
          <p:nvPr/>
        </p:nvSpPr>
        <p:spPr>
          <a:xfrm>
            <a:off x="1090748" y="1272482"/>
            <a:ext cx="2997205" cy="801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Synonymous codons, biased frequency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2056" name="Picture 8" descr="âcodon bias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423" y="3515843"/>
            <a:ext cx="252412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Up Arrow 8"/>
          <p:cNvSpPr/>
          <p:nvPr/>
        </p:nvSpPr>
        <p:spPr>
          <a:xfrm>
            <a:off x="9666514" y="2460924"/>
            <a:ext cx="182880" cy="529437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38847" y="2032667"/>
            <a:ext cx="766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AUG</a:t>
            </a:r>
            <a:endParaRPr lang="zh-CN" altLang="en-US" sz="1600" dirty="0"/>
          </a:p>
        </p:txBody>
      </p:sp>
      <p:sp>
        <p:nvSpPr>
          <p:cNvPr id="13" name="Right Arrow 12"/>
          <p:cNvSpPr/>
          <p:nvPr/>
        </p:nvSpPr>
        <p:spPr>
          <a:xfrm>
            <a:off x="5071967" y="2056578"/>
            <a:ext cx="1546550" cy="26644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806314" y="2965117"/>
            <a:ext cx="3971109" cy="3172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5’ Untranslated region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(5’-UTR)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More rare codons compared to genome wide usage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Evolutionarily conserved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/>
              <a:t>No consensus physical mechanism has been proposed.</a:t>
            </a:r>
          </a:p>
        </p:txBody>
      </p:sp>
      <p:sp>
        <p:nvSpPr>
          <p:cNvPr id="21" name="Up Arrow 20"/>
          <p:cNvSpPr/>
          <p:nvPr/>
        </p:nvSpPr>
        <p:spPr>
          <a:xfrm>
            <a:off x="5760709" y="2413022"/>
            <a:ext cx="182880" cy="529437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2660" y="2182197"/>
            <a:ext cx="5555227" cy="3819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Transient occlusion of the S-D sequence results in premature termination, which is responsible for mRNA level reduction.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underlying physical mechanism is still unclear.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0" y="1789471"/>
            <a:ext cx="639097" cy="324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7851061" y="1804220"/>
            <a:ext cx="639097" cy="324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https://ars.els-cdn.com/content/image/1-s2.0-S1097276518303587-fx1_l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31" y="1028065"/>
            <a:ext cx="5464809" cy="546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4136" y="6356350"/>
            <a:ext cx="5632315" cy="365125"/>
          </a:xfrm>
        </p:spPr>
        <p:txBody>
          <a:bodyPr/>
          <a:lstStyle/>
          <a:p>
            <a:r>
              <a:rPr lang="en-CA" altLang="zh-CN" dirty="0"/>
              <a:t>Bhattacharyya S, Jacobs W M, Adkar B V, et al. Accessibility of the Shine-</a:t>
            </a:r>
            <a:r>
              <a:rPr lang="en-CA" altLang="zh-CN" dirty="0" err="1"/>
              <a:t>Dalgarno</a:t>
            </a:r>
            <a:r>
              <a:rPr lang="en-CA" altLang="zh-CN" dirty="0"/>
              <a:t> sequence dictates N-terminal codon bias in E. coli[J]. Molecular cell, 2018, 70(5): 894-905. e5.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85115" y="365125"/>
            <a:ext cx="11621770" cy="1325880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Synonymous mutations modulate expression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0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Equilibrium thermodynamics are insufficient to explain 5'-UTR codon bias in E. Coli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671" y="5398514"/>
            <a:ext cx="6241026" cy="957836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en-US" sz="2400" dirty="0"/>
              <a:t>Only moderate correlation between local unfolding free energy &amp; mRNA level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6995558" y="5398514"/>
            <a:ext cx="4121785" cy="854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Unable to capture down-stream mutation effects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4136" y="6356350"/>
            <a:ext cx="5632315" cy="365125"/>
          </a:xfrm>
        </p:spPr>
        <p:txBody>
          <a:bodyPr/>
          <a:lstStyle/>
          <a:p>
            <a:r>
              <a:rPr lang="en-CA" altLang="zh-CN" dirty="0"/>
              <a:t>Bhattacharyya S, Jacobs W M, Adkar B V, et al. Accessibility of the Shine-</a:t>
            </a:r>
            <a:r>
              <a:rPr lang="en-CA" altLang="zh-CN" dirty="0" err="1"/>
              <a:t>Dalgarno</a:t>
            </a:r>
            <a:r>
              <a:rPr lang="en-CA" altLang="zh-CN" dirty="0"/>
              <a:t> sequence dictates N-terminal codon bias in E. coli[J]. Molecular cell, 2018, 70(5): 894-905. e5.</a:t>
            </a:r>
            <a:endParaRPr lang="en-US" dirty="0"/>
          </a:p>
        </p:txBody>
      </p:sp>
      <p:pic>
        <p:nvPicPr>
          <p:cNvPr id="2050" name="Picture 2" descr="https://ars.els-cdn.com/content/image/1-s2.0-S1097276518303587-gr4_lr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90" r="26329"/>
          <a:stretch/>
        </p:blipFill>
        <p:spPr bwMode="auto">
          <a:xfrm>
            <a:off x="1868128" y="1621032"/>
            <a:ext cx="7875730" cy="363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central dogma is away from equilibrium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94833" y="4438907"/>
            <a:ext cx="8707755" cy="147955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/>
              <a:t>Folding kinetic dependence of translation initiation: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>
                <a:sym typeface="+mn-ea"/>
              </a:rPr>
              <a:t>Insight from an artifical promoter system</a:t>
            </a:r>
            <a:endParaRPr lang="en-US" altLang="zh-CN" sz="2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Espah</a:t>
            </a:r>
            <a:r>
              <a:rPr lang="en-US" altLang="zh-CN" dirty="0"/>
              <a:t> </a:t>
            </a:r>
            <a:r>
              <a:rPr lang="en-US" altLang="zh-CN" dirty="0" err="1"/>
              <a:t>Borujeni</a:t>
            </a:r>
            <a:r>
              <a:rPr lang="en-US" altLang="zh-CN" dirty="0"/>
              <a:t>, A. and </a:t>
            </a:r>
            <a:r>
              <a:rPr lang="en-US" altLang="zh-CN" dirty="0" err="1"/>
              <a:t>Salis</a:t>
            </a:r>
            <a:r>
              <a:rPr lang="en-US" altLang="zh-CN" dirty="0"/>
              <a:t>, H.M., 2016. Translation initiation is controlled by RNA folding kinetics via a ribosome drafting mechanism. </a:t>
            </a:r>
            <a:r>
              <a:rPr lang="en-US" altLang="zh-CN" i="1" dirty="0"/>
              <a:t>Journal of the American Chemical Society</a:t>
            </a:r>
            <a:r>
              <a:rPr lang="en-US" altLang="zh-CN" dirty="0"/>
              <a:t>, </a:t>
            </a:r>
            <a:r>
              <a:rPr lang="en-US" altLang="zh-CN" i="1" dirty="0"/>
              <a:t>138</a:t>
            </a:r>
            <a:r>
              <a:rPr lang="en-US" altLang="zh-CN" dirty="0"/>
              <a:t>(22), pp.7016-7023.</a:t>
            </a:r>
            <a:endParaRPr lang="en-US" dirty="0"/>
          </a:p>
        </p:txBody>
      </p:sp>
      <p:pic>
        <p:nvPicPr>
          <p:cNvPr id="5122" name="Picture 2" descr="Abstract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13" y="1976232"/>
            <a:ext cx="7125930" cy="236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11612" y="2527328"/>
            <a:ext cx="3165988" cy="1598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Similar local folding free energy</a:t>
            </a:r>
          </a:p>
          <a:p>
            <a:r>
              <a:rPr lang="en-US" altLang="zh-CN" sz="2400" dirty="0"/>
              <a:t>1000x translation initiation rate</a:t>
            </a:r>
            <a:endParaRPr lang="zh-CN" altLang="en-US" sz="2400" dirty="0"/>
          </a:p>
        </p:txBody>
      </p:sp>
      <p:sp>
        <p:nvSpPr>
          <p:cNvPr id="5" name="Right Arrow 4"/>
          <p:cNvSpPr/>
          <p:nvPr/>
        </p:nvSpPr>
        <p:spPr>
          <a:xfrm>
            <a:off x="5004617" y="5466735"/>
            <a:ext cx="1386349" cy="285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48283" y="5436175"/>
            <a:ext cx="4076115" cy="346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000" dirty="0"/>
              <a:t>Beyond the simple Markov model?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Modeling kilobase level co-transcriptional folding kinetics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Source code available at https://github.com/Utenaq/GenoFold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1572736" y="2097042"/>
            <a:ext cx="1386774" cy="491612"/>
          </a:xfrm>
          <a:custGeom>
            <a:avLst/>
            <a:gdLst>
              <a:gd name="connsiteX0" fmla="*/ 69251 w 1386774"/>
              <a:gd name="connsiteY0" fmla="*/ 462116 h 491612"/>
              <a:gd name="connsiteX1" fmla="*/ 128245 w 1386774"/>
              <a:gd name="connsiteY1" fmla="*/ 452283 h 491612"/>
              <a:gd name="connsiteX2" fmla="*/ 167574 w 1386774"/>
              <a:gd name="connsiteY2" fmla="*/ 403122 h 491612"/>
              <a:gd name="connsiteX3" fmla="*/ 197071 w 1386774"/>
              <a:gd name="connsiteY3" fmla="*/ 383458 h 491612"/>
              <a:gd name="connsiteX4" fmla="*/ 197071 w 1386774"/>
              <a:gd name="connsiteY4" fmla="*/ 285135 h 491612"/>
              <a:gd name="connsiteX5" fmla="*/ 167574 w 1386774"/>
              <a:gd name="connsiteY5" fmla="*/ 275303 h 491612"/>
              <a:gd name="connsiteX6" fmla="*/ 108580 w 1386774"/>
              <a:gd name="connsiteY6" fmla="*/ 245806 h 491612"/>
              <a:gd name="connsiteX7" fmla="*/ 49587 w 1386774"/>
              <a:gd name="connsiteY7" fmla="*/ 216309 h 491612"/>
              <a:gd name="connsiteX8" fmla="*/ 426 w 1386774"/>
              <a:gd name="connsiteY8" fmla="*/ 157316 h 491612"/>
              <a:gd name="connsiteX9" fmla="*/ 10258 w 1386774"/>
              <a:gd name="connsiteY9" fmla="*/ 88490 h 491612"/>
              <a:gd name="connsiteX10" fmla="*/ 20090 w 1386774"/>
              <a:gd name="connsiteY10" fmla="*/ 58993 h 491612"/>
              <a:gd name="connsiteX11" fmla="*/ 49587 w 1386774"/>
              <a:gd name="connsiteY11" fmla="*/ 49161 h 491612"/>
              <a:gd name="connsiteX12" fmla="*/ 79084 w 1386774"/>
              <a:gd name="connsiteY12" fmla="*/ 29496 h 491612"/>
              <a:gd name="connsiteX13" fmla="*/ 206903 w 1386774"/>
              <a:gd name="connsiteY13" fmla="*/ 29496 h 491612"/>
              <a:gd name="connsiteX14" fmla="*/ 236400 w 1386774"/>
              <a:gd name="connsiteY14" fmla="*/ 68825 h 491612"/>
              <a:gd name="connsiteX15" fmla="*/ 265897 w 1386774"/>
              <a:gd name="connsiteY15" fmla="*/ 78658 h 491612"/>
              <a:gd name="connsiteX16" fmla="*/ 295393 w 1386774"/>
              <a:gd name="connsiteY16" fmla="*/ 98322 h 491612"/>
              <a:gd name="connsiteX17" fmla="*/ 324890 w 1386774"/>
              <a:gd name="connsiteY17" fmla="*/ 157316 h 491612"/>
              <a:gd name="connsiteX18" fmla="*/ 354387 w 1386774"/>
              <a:gd name="connsiteY18" fmla="*/ 216309 h 491612"/>
              <a:gd name="connsiteX19" fmla="*/ 334722 w 1386774"/>
              <a:gd name="connsiteY19" fmla="*/ 285135 h 491612"/>
              <a:gd name="connsiteX20" fmla="*/ 305226 w 1386774"/>
              <a:gd name="connsiteY20" fmla="*/ 294967 h 491612"/>
              <a:gd name="connsiteX21" fmla="*/ 275729 w 1386774"/>
              <a:gd name="connsiteY21" fmla="*/ 314632 h 491612"/>
              <a:gd name="connsiteX22" fmla="*/ 275729 w 1386774"/>
              <a:gd name="connsiteY22" fmla="*/ 383458 h 491612"/>
              <a:gd name="connsiteX23" fmla="*/ 305226 w 1386774"/>
              <a:gd name="connsiteY23" fmla="*/ 403122 h 491612"/>
              <a:gd name="connsiteX24" fmla="*/ 442877 w 1386774"/>
              <a:gd name="connsiteY24" fmla="*/ 393290 h 491612"/>
              <a:gd name="connsiteX25" fmla="*/ 472374 w 1386774"/>
              <a:gd name="connsiteY25" fmla="*/ 373625 h 491612"/>
              <a:gd name="connsiteX26" fmla="*/ 501871 w 1386774"/>
              <a:gd name="connsiteY26" fmla="*/ 363793 h 491612"/>
              <a:gd name="connsiteX27" fmla="*/ 551032 w 1386774"/>
              <a:gd name="connsiteY27" fmla="*/ 275303 h 491612"/>
              <a:gd name="connsiteX28" fmla="*/ 521535 w 1386774"/>
              <a:gd name="connsiteY28" fmla="*/ 186812 h 491612"/>
              <a:gd name="connsiteX29" fmla="*/ 511703 w 1386774"/>
              <a:gd name="connsiteY29" fmla="*/ 157316 h 491612"/>
              <a:gd name="connsiteX30" fmla="*/ 501871 w 1386774"/>
              <a:gd name="connsiteY30" fmla="*/ 127819 h 491612"/>
              <a:gd name="connsiteX31" fmla="*/ 511703 w 1386774"/>
              <a:gd name="connsiteY31" fmla="*/ 88490 h 491612"/>
              <a:gd name="connsiteX32" fmla="*/ 541200 w 1386774"/>
              <a:gd name="connsiteY32" fmla="*/ 29496 h 491612"/>
              <a:gd name="connsiteX33" fmla="*/ 600193 w 1386774"/>
              <a:gd name="connsiteY33" fmla="*/ 0 h 491612"/>
              <a:gd name="connsiteX34" fmla="*/ 718180 w 1386774"/>
              <a:gd name="connsiteY34" fmla="*/ 9832 h 491612"/>
              <a:gd name="connsiteX35" fmla="*/ 806671 w 1386774"/>
              <a:gd name="connsiteY35" fmla="*/ 68825 h 491612"/>
              <a:gd name="connsiteX36" fmla="*/ 816503 w 1386774"/>
              <a:gd name="connsiteY36" fmla="*/ 98322 h 491612"/>
              <a:gd name="connsiteX37" fmla="*/ 836168 w 1386774"/>
              <a:gd name="connsiteY37" fmla="*/ 127819 h 491612"/>
              <a:gd name="connsiteX38" fmla="*/ 787006 w 1386774"/>
              <a:gd name="connsiteY38" fmla="*/ 245806 h 491612"/>
              <a:gd name="connsiteX39" fmla="*/ 757510 w 1386774"/>
              <a:gd name="connsiteY39" fmla="*/ 255638 h 491612"/>
              <a:gd name="connsiteX40" fmla="*/ 669019 w 1386774"/>
              <a:gd name="connsiteY40" fmla="*/ 304800 h 491612"/>
              <a:gd name="connsiteX41" fmla="*/ 629690 w 1386774"/>
              <a:gd name="connsiteY41" fmla="*/ 314632 h 491612"/>
              <a:gd name="connsiteX42" fmla="*/ 600193 w 1386774"/>
              <a:gd name="connsiteY42" fmla="*/ 334296 h 491612"/>
              <a:gd name="connsiteX43" fmla="*/ 639522 w 1386774"/>
              <a:gd name="connsiteY43" fmla="*/ 393290 h 491612"/>
              <a:gd name="connsiteX44" fmla="*/ 718180 w 1386774"/>
              <a:gd name="connsiteY44" fmla="*/ 373625 h 491612"/>
              <a:gd name="connsiteX45" fmla="*/ 777174 w 1386774"/>
              <a:gd name="connsiteY45" fmla="*/ 344129 h 491612"/>
              <a:gd name="connsiteX46" fmla="*/ 806671 w 1386774"/>
              <a:gd name="connsiteY46" fmla="*/ 324464 h 491612"/>
              <a:gd name="connsiteX47" fmla="*/ 846000 w 1386774"/>
              <a:gd name="connsiteY47" fmla="*/ 314632 h 491612"/>
              <a:gd name="connsiteX48" fmla="*/ 934490 w 1386774"/>
              <a:gd name="connsiteY48" fmla="*/ 294967 h 491612"/>
              <a:gd name="connsiteX49" fmla="*/ 963987 w 1386774"/>
              <a:gd name="connsiteY49" fmla="*/ 304800 h 491612"/>
              <a:gd name="connsiteX50" fmla="*/ 1022980 w 1386774"/>
              <a:gd name="connsiteY50" fmla="*/ 353961 h 491612"/>
              <a:gd name="connsiteX51" fmla="*/ 1042645 w 1386774"/>
              <a:gd name="connsiteY51" fmla="*/ 432619 h 491612"/>
              <a:gd name="connsiteX52" fmla="*/ 1062310 w 1386774"/>
              <a:gd name="connsiteY52" fmla="*/ 462116 h 491612"/>
              <a:gd name="connsiteX53" fmla="*/ 1091806 w 1386774"/>
              <a:gd name="connsiteY53" fmla="*/ 491612 h 491612"/>
              <a:gd name="connsiteX54" fmla="*/ 1160632 w 1386774"/>
              <a:gd name="connsiteY54" fmla="*/ 481780 h 491612"/>
              <a:gd name="connsiteX55" fmla="*/ 1170464 w 1386774"/>
              <a:gd name="connsiteY55" fmla="*/ 452283 h 491612"/>
              <a:gd name="connsiteX56" fmla="*/ 1190129 w 1386774"/>
              <a:gd name="connsiteY56" fmla="*/ 422787 h 491612"/>
              <a:gd name="connsiteX57" fmla="*/ 1229458 w 1386774"/>
              <a:gd name="connsiteY57" fmla="*/ 334296 h 491612"/>
              <a:gd name="connsiteX58" fmla="*/ 1288451 w 1386774"/>
              <a:gd name="connsiteY58" fmla="*/ 294967 h 491612"/>
              <a:gd name="connsiteX59" fmla="*/ 1347445 w 1386774"/>
              <a:gd name="connsiteY59" fmla="*/ 265471 h 491612"/>
              <a:gd name="connsiteX60" fmla="*/ 1386774 w 1386774"/>
              <a:gd name="connsiteY60" fmla="*/ 235974 h 49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386774" h="491612">
                <a:moveTo>
                  <a:pt x="69251" y="462116"/>
                </a:moveTo>
                <a:cubicBezTo>
                  <a:pt x="88916" y="458838"/>
                  <a:pt x="109332" y="458587"/>
                  <a:pt x="128245" y="452283"/>
                </a:cubicBezTo>
                <a:cubicBezTo>
                  <a:pt x="182041" y="434351"/>
                  <a:pt x="140257" y="437268"/>
                  <a:pt x="167574" y="403122"/>
                </a:cubicBezTo>
                <a:cubicBezTo>
                  <a:pt x="174956" y="393895"/>
                  <a:pt x="187239" y="390013"/>
                  <a:pt x="197071" y="383458"/>
                </a:cubicBezTo>
                <a:cubicBezTo>
                  <a:pt x="209179" y="347134"/>
                  <a:pt x="219667" y="330326"/>
                  <a:pt x="197071" y="285135"/>
                </a:cubicBezTo>
                <a:cubicBezTo>
                  <a:pt x="192436" y="275865"/>
                  <a:pt x="177406" y="278580"/>
                  <a:pt x="167574" y="275303"/>
                </a:cubicBezTo>
                <a:cubicBezTo>
                  <a:pt x="83035" y="218942"/>
                  <a:pt x="190000" y="286516"/>
                  <a:pt x="108580" y="245806"/>
                </a:cubicBezTo>
                <a:cubicBezTo>
                  <a:pt x="32340" y="207685"/>
                  <a:pt x="123729" y="241022"/>
                  <a:pt x="49587" y="216309"/>
                </a:cubicBezTo>
                <a:cubicBezTo>
                  <a:pt x="42160" y="208882"/>
                  <a:pt x="1947" y="172525"/>
                  <a:pt x="426" y="157316"/>
                </a:cubicBezTo>
                <a:cubicBezTo>
                  <a:pt x="-1880" y="134256"/>
                  <a:pt x="5713" y="111215"/>
                  <a:pt x="10258" y="88490"/>
                </a:cubicBezTo>
                <a:cubicBezTo>
                  <a:pt x="12291" y="78327"/>
                  <a:pt x="12761" y="66322"/>
                  <a:pt x="20090" y="58993"/>
                </a:cubicBezTo>
                <a:cubicBezTo>
                  <a:pt x="27419" y="51664"/>
                  <a:pt x="39755" y="52438"/>
                  <a:pt x="49587" y="49161"/>
                </a:cubicBezTo>
                <a:cubicBezTo>
                  <a:pt x="59419" y="42606"/>
                  <a:pt x="68515" y="34781"/>
                  <a:pt x="79084" y="29496"/>
                </a:cubicBezTo>
                <a:cubicBezTo>
                  <a:pt x="122954" y="7561"/>
                  <a:pt x="151895" y="23995"/>
                  <a:pt x="206903" y="29496"/>
                </a:cubicBezTo>
                <a:cubicBezTo>
                  <a:pt x="216735" y="42606"/>
                  <a:pt x="223811" y="58334"/>
                  <a:pt x="236400" y="68825"/>
                </a:cubicBezTo>
                <a:cubicBezTo>
                  <a:pt x="244362" y="75460"/>
                  <a:pt x="256627" y="74023"/>
                  <a:pt x="265897" y="78658"/>
                </a:cubicBezTo>
                <a:cubicBezTo>
                  <a:pt x="276466" y="83943"/>
                  <a:pt x="285561" y="91767"/>
                  <a:pt x="295393" y="98322"/>
                </a:cubicBezTo>
                <a:cubicBezTo>
                  <a:pt x="320110" y="172467"/>
                  <a:pt x="286768" y="81071"/>
                  <a:pt x="324890" y="157316"/>
                </a:cubicBezTo>
                <a:cubicBezTo>
                  <a:pt x="365593" y="238722"/>
                  <a:pt x="298035" y="131782"/>
                  <a:pt x="354387" y="216309"/>
                </a:cubicBezTo>
                <a:cubicBezTo>
                  <a:pt x="354301" y="216652"/>
                  <a:pt x="339425" y="280432"/>
                  <a:pt x="334722" y="285135"/>
                </a:cubicBezTo>
                <a:cubicBezTo>
                  <a:pt x="327394" y="292463"/>
                  <a:pt x="315058" y="291690"/>
                  <a:pt x="305226" y="294967"/>
                </a:cubicBezTo>
                <a:cubicBezTo>
                  <a:pt x="295394" y="301522"/>
                  <a:pt x="283111" y="305404"/>
                  <a:pt x="275729" y="314632"/>
                </a:cubicBezTo>
                <a:cubicBezTo>
                  <a:pt x="261256" y="332724"/>
                  <a:pt x="263863" y="365660"/>
                  <a:pt x="275729" y="383458"/>
                </a:cubicBezTo>
                <a:cubicBezTo>
                  <a:pt x="282284" y="393290"/>
                  <a:pt x="295394" y="396567"/>
                  <a:pt x="305226" y="403122"/>
                </a:cubicBezTo>
                <a:cubicBezTo>
                  <a:pt x="351110" y="399845"/>
                  <a:pt x="397576" y="401284"/>
                  <a:pt x="442877" y="393290"/>
                </a:cubicBezTo>
                <a:cubicBezTo>
                  <a:pt x="454514" y="391236"/>
                  <a:pt x="461805" y="378910"/>
                  <a:pt x="472374" y="373625"/>
                </a:cubicBezTo>
                <a:cubicBezTo>
                  <a:pt x="481644" y="368990"/>
                  <a:pt x="492039" y="367070"/>
                  <a:pt x="501871" y="363793"/>
                </a:cubicBezTo>
                <a:cubicBezTo>
                  <a:pt x="546949" y="296177"/>
                  <a:pt x="533727" y="327221"/>
                  <a:pt x="551032" y="275303"/>
                </a:cubicBezTo>
                <a:lnTo>
                  <a:pt x="521535" y="186812"/>
                </a:lnTo>
                <a:lnTo>
                  <a:pt x="511703" y="157316"/>
                </a:lnTo>
                <a:lnTo>
                  <a:pt x="501871" y="127819"/>
                </a:lnTo>
                <a:cubicBezTo>
                  <a:pt x="505148" y="114709"/>
                  <a:pt x="507991" y="101483"/>
                  <a:pt x="511703" y="88490"/>
                </a:cubicBezTo>
                <a:cubicBezTo>
                  <a:pt x="518101" y="66098"/>
                  <a:pt x="523962" y="46733"/>
                  <a:pt x="541200" y="29496"/>
                </a:cubicBezTo>
                <a:cubicBezTo>
                  <a:pt x="560259" y="10437"/>
                  <a:pt x="576204" y="7996"/>
                  <a:pt x="600193" y="0"/>
                </a:cubicBezTo>
                <a:cubicBezTo>
                  <a:pt x="639522" y="3277"/>
                  <a:pt x="679391" y="2559"/>
                  <a:pt x="718180" y="9832"/>
                </a:cubicBezTo>
                <a:cubicBezTo>
                  <a:pt x="746640" y="15168"/>
                  <a:pt x="788503" y="54290"/>
                  <a:pt x="806671" y="68825"/>
                </a:cubicBezTo>
                <a:cubicBezTo>
                  <a:pt x="809948" y="78657"/>
                  <a:pt x="811868" y="89052"/>
                  <a:pt x="816503" y="98322"/>
                </a:cubicBezTo>
                <a:cubicBezTo>
                  <a:pt x="821788" y="108891"/>
                  <a:pt x="835187" y="116043"/>
                  <a:pt x="836168" y="127819"/>
                </a:cubicBezTo>
                <a:cubicBezTo>
                  <a:pt x="842351" y="202012"/>
                  <a:pt x="840235" y="215389"/>
                  <a:pt x="787006" y="245806"/>
                </a:cubicBezTo>
                <a:cubicBezTo>
                  <a:pt x="778008" y="250948"/>
                  <a:pt x="767342" y="252361"/>
                  <a:pt x="757510" y="255638"/>
                </a:cubicBezTo>
                <a:cubicBezTo>
                  <a:pt x="704697" y="290847"/>
                  <a:pt x="714445" y="291821"/>
                  <a:pt x="669019" y="304800"/>
                </a:cubicBezTo>
                <a:cubicBezTo>
                  <a:pt x="656026" y="308512"/>
                  <a:pt x="642800" y="311355"/>
                  <a:pt x="629690" y="314632"/>
                </a:cubicBezTo>
                <a:cubicBezTo>
                  <a:pt x="619858" y="321187"/>
                  <a:pt x="603439" y="322934"/>
                  <a:pt x="600193" y="334296"/>
                </a:cubicBezTo>
                <a:cubicBezTo>
                  <a:pt x="585749" y="384851"/>
                  <a:pt x="610487" y="383612"/>
                  <a:pt x="639522" y="393290"/>
                </a:cubicBezTo>
                <a:cubicBezTo>
                  <a:pt x="658229" y="389549"/>
                  <a:pt x="698019" y="383706"/>
                  <a:pt x="718180" y="373625"/>
                </a:cubicBezTo>
                <a:cubicBezTo>
                  <a:pt x="794410" y="335510"/>
                  <a:pt x="703042" y="368839"/>
                  <a:pt x="777174" y="344129"/>
                </a:cubicBezTo>
                <a:cubicBezTo>
                  <a:pt x="787006" y="337574"/>
                  <a:pt x="795809" y="329119"/>
                  <a:pt x="806671" y="324464"/>
                </a:cubicBezTo>
                <a:cubicBezTo>
                  <a:pt x="819092" y="319141"/>
                  <a:pt x="833007" y="318344"/>
                  <a:pt x="846000" y="314632"/>
                </a:cubicBezTo>
                <a:cubicBezTo>
                  <a:pt x="913776" y="295268"/>
                  <a:pt x="828022" y="312713"/>
                  <a:pt x="934490" y="294967"/>
                </a:cubicBezTo>
                <a:cubicBezTo>
                  <a:pt x="944322" y="298245"/>
                  <a:pt x="954717" y="300165"/>
                  <a:pt x="963987" y="304800"/>
                </a:cubicBezTo>
                <a:cubicBezTo>
                  <a:pt x="991368" y="318490"/>
                  <a:pt x="1001233" y="332213"/>
                  <a:pt x="1022980" y="353961"/>
                </a:cubicBezTo>
                <a:cubicBezTo>
                  <a:pt x="1026719" y="372654"/>
                  <a:pt x="1032569" y="412466"/>
                  <a:pt x="1042645" y="432619"/>
                </a:cubicBezTo>
                <a:cubicBezTo>
                  <a:pt x="1047930" y="443188"/>
                  <a:pt x="1054745" y="453038"/>
                  <a:pt x="1062310" y="462116"/>
                </a:cubicBezTo>
                <a:cubicBezTo>
                  <a:pt x="1071211" y="472798"/>
                  <a:pt x="1081974" y="481780"/>
                  <a:pt x="1091806" y="491612"/>
                </a:cubicBezTo>
                <a:cubicBezTo>
                  <a:pt x="1114748" y="488335"/>
                  <a:pt x="1139904" y="492144"/>
                  <a:pt x="1160632" y="481780"/>
                </a:cubicBezTo>
                <a:cubicBezTo>
                  <a:pt x="1169902" y="477145"/>
                  <a:pt x="1165829" y="461553"/>
                  <a:pt x="1170464" y="452283"/>
                </a:cubicBezTo>
                <a:cubicBezTo>
                  <a:pt x="1175749" y="441714"/>
                  <a:pt x="1183574" y="432619"/>
                  <a:pt x="1190129" y="422787"/>
                </a:cubicBezTo>
                <a:cubicBezTo>
                  <a:pt x="1197454" y="400812"/>
                  <a:pt x="1207460" y="353545"/>
                  <a:pt x="1229458" y="334296"/>
                </a:cubicBezTo>
                <a:cubicBezTo>
                  <a:pt x="1247244" y="318733"/>
                  <a:pt x="1268787" y="308077"/>
                  <a:pt x="1288451" y="294967"/>
                </a:cubicBezTo>
                <a:cubicBezTo>
                  <a:pt x="1326569" y="269555"/>
                  <a:pt x="1306739" y="279039"/>
                  <a:pt x="1347445" y="265471"/>
                </a:cubicBezTo>
                <a:cubicBezTo>
                  <a:pt x="1380798" y="243235"/>
                  <a:pt x="1368586" y="254162"/>
                  <a:pt x="1386774" y="235974"/>
                </a:cubicBezTo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/>
          <p:cNvSpPr/>
          <p:nvPr/>
        </p:nvSpPr>
        <p:spPr>
          <a:xfrm>
            <a:off x="2792362" y="2222090"/>
            <a:ext cx="1447800" cy="481781"/>
          </a:xfrm>
          <a:prstGeom prst="ellipse">
            <a:avLst/>
          </a:prstGeom>
          <a:ln>
            <a:solidFill>
              <a:schemeClr val="accent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126658" y="2278314"/>
            <a:ext cx="103484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/>
              <a:t>RNAP</a:t>
            </a:r>
            <a:endParaRPr lang="zh-CN" altLang="en-US" dirty="0"/>
          </a:p>
        </p:txBody>
      </p:sp>
      <p:sp>
        <p:nvSpPr>
          <p:cNvPr id="14" name="Oval 13"/>
          <p:cNvSpPr/>
          <p:nvPr/>
        </p:nvSpPr>
        <p:spPr>
          <a:xfrm>
            <a:off x="7344710" y="2222090"/>
            <a:ext cx="1447800" cy="481781"/>
          </a:xfrm>
          <a:prstGeom prst="ellipse">
            <a:avLst/>
          </a:prstGeom>
          <a:ln>
            <a:solidFill>
              <a:schemeClr val="accent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79006" y="2278314"/>
            <a:ext cx="103484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/>
              <a:t>RNAP</a:t>
            </a:r>
            <a:endParaRPr lang="zh-CN" alt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4574458" y="2328095"/>
            <a:ext cx="1229033" cy="1376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544548" y="1958763"/>
            <a:ext cx="138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Elongation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847669" y="3559276"/>
            <a:ext cx="629266" cy="238923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712098" y="2473271"/>
            <a:ext cx="138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→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t+dt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993923" y="3716597"/>
            <a:ext cx="324464" cy="3146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Oval 21"/>
          <p:cNvSpPr/>
          <p:nvPr/>
        </p:nvSpPr>
        <p:spPr>
          <a:xfrm>
            <a:off x="2993923" y="4159051"/>
            <a:ext cx="324464" cy="314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val 22"/>
          <p:cNvSpPr/>
          <p:nvPr/>
        </p:nvSpPr>
        <p:spPr>
          <a:xfrm>
            <a:off x="2993923" y="4611337"/>
            <a:ext cx="324464" cy="3146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Oval 23"/>
          <p:cNvSpPr/>
          <p:nvPr/>
        </p:nvSpPr>
        <p:spPr>
          <a:xfrm>
            <a:off x="3003755" y="5515898"/>
            <a:ext cx="324464" cy="31463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003755" y="5073444"/>
            <a:ext cx="461665" cy="3736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927195" y="3110678"/>
            <a:ext cx="629266" cy="3245672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Oval 26"/>
          <p:cNvSpPr/>
          <p:nvPr/>
        </p:nvSpPr>
        <p:spPr>
          <a:xfrm>
            <a:off x="5073449" y="3721517"/>
            <a:ext cx="324464" cy="3146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Oval 27"/>
          <p:cNvSpPr/>
          <p:nvPr/>
        </p:nvSpPr>
        <p:spPr>
          <a:xfrm>
            <a:off x="5073449" y="4163971"/>
            <a:ext cx="324464" cy="314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Oval 28"/>
          <p:cNvSpPr/>
          <p:nvPr/>
        </p:nvSpPr>
        <p:spPr>
          <a:xfrm>
            <a:off x="5073449" y="4616257"/>
            <a:ext cx="324464" cy="3146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Oval 29"/>
          <p:cNvSpPr/>
          <p:nvPr/>
        </p:nvSpPr>
        <p:spPr>
          <a:xfrm>
            <a:off x="5083281" y="5520818"/>
            <a:ext cx="324464" cy="31463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083281" y="5078364"/>
            <a:ext cx="461665" cy="3736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2" name="Oval 31"/>
          <p:cNvSpPr/>
          <p:nvPr/>
        </p:nvSpPr>
        <p:spPr>
          <a:xfrm>
            <a:off x="5068532" y="3303647"/>
            <a:ext cx="324464" cy="3146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Oval 32"/>
          <p:cNvSpPr/>
          <p:nvPr/>
        </p:nvSpPr>
        <p:spPr>
          <a:xfrm>
            <a:off x="5078365" y="5899359"/>
            <a:ext cx="324464" cy="31463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Straight Connector 34"/>
          <p:cNvCxnSpPr>
            <a:stCxn id="21" idx="6"/>
            <a:endCxn id="32" idx="2"/>
          </p:cNvCxnSpPr>
          <p:nvPr/>
        </p:nvCxnSpPr>
        <p:spPr>
          <a:xfrm flipV="1">
            <a:off x="3318387" y="3460963"/>
            <a:ext cx="1750145" cy="41295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6"/>
            <a:endCxn id="27" idx="2"/>
          </p:cNvCxnSpPr>
          <p:nvPr/>
        </p:nvCxnSpPr>
        <p:spPr>
          <a:xfrm>
            <a:off x="3318387" y="3873913"/>
            <a:ext cx="1755062" cy="492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2" idx="6"/>
            <a:endCxn id="28" idx="2"/>
          </p:cNvCxnSpPr>
          <p:nvPr/>
        </p:nvCxnSpPr>
        <p:spPr>
          <a:xfrm>
            <a:off x="3318387" y="4316367"/>
            <a:ext cx="1755062" cy="492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3" idx="6"/>
            <a:endCxn id="29" idx="2"/>
          </p:cNvCxnSpPr>
          <p:nvPr/>
        </p:nvCxnSpPr>
        <p:spPr>
          <a:xfrm>
            <a:off x="3318387" y="4768653"/>
            <a:ext cx="1755062" cy="492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3" idx="6"/>
            <a:endCxn id="28" idx="2"/>
          </p:cNvCxnSpPr>
          <p:nvPr/>
        </p:nvCxnSpPr>
        <p:spPr>
          <a:xfrm flipV="1">
            <a:off x="3318387" y="4321287"/>
            <a:ext cx="1755062" cy="447366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2" idx="6"/>
            <a:endCxn id="30" idx="2"/>
          </p:cNvCxnSpPr>
          <p:nvPr/>
        </p:nvCxnSpPr>
        <p:spPr>
          <a:xfrm>
            <a:off x="3318387" y="4316367"/>
            <a:ext cx="1764894" cy="1361767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4" idx="6"/>
            <a:endCxn id="30" idx="2"/>
          </p:cNvCxnSpPr>
          <p:nvPr/>
        </p:nvCxnSpPr>
        <p:spPr>
          <a:xfrm>
            <a:off x="3328219" y="5673214"/>
            <a:ext cx="1755062" cy="492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4" idx="6"/>
            <a:endCxn id="33" idx="2"/>
          </p:cNvCxnSpPr>
          <p:nvPr/>
        </p:nvCxnSpPr>
        <p:spPr>
          <a:xfrm>
            <a:off x="3328219" y="5673214"/>
            <a:ext cx="1750146" cy="383461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2" idx="6"/>
            <a:endCxn id="29" idx="2"/>
          </p:cNvCxnSpPr>
          <p:nvPr/>
        </p:nvCxnSpPr>
        <p:spPr>
          <a:xfrm>
            <a:off x="3318387" y="4316367"/>
            <a:ext cx="1755062" cy="457206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9" idx="54"/>
          </p:cNvCxnSpPr>
          <p:nvPr/>
        </p:nvCxnSpPr>
        <p:spPr>
          <a:xfrm>
            <a:off x="2733368" y="2578822"/>
            <a:ext cx="732052" cy="1039457"/>
          </a:xfrm>
          <a:prstGeom prst="line">
            <a:avLst/>
          </a:prstGeom>
          <a:ln w="19050"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9" idx="1"/>
          </p:cNvCxnSpPr>
          <p:nvPr/>
        </p:nvCxnSpPr>
        <p:spPr>
          <a:xfrm>
            <a:off x="1700981" y="2549325"/>
            <a:ext cx="1188895" cy="1039450"/>
          </a:xfrm>
          <a:prstGeom prst="line">
            <a:avLst/>
          </a:prstGeom>
          <a:ln w="19050"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13" idx="58"/>
          </p:cNvCxnSpPr>
          <p:nvPr/>
        </p:nvCxnSpPr>
        <p:spPr>
          <a:xfrm flipV="1">
            <a:off x="5544946" y="2500163"/>
            <a:ext cx="1711273" cy="717545"/>
          </a:xfrm>
          <a:prstGeom prst="line">
            <a:avLst/>
          </a:prstGeom>
          <a:ln w="19050"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13" idx="1"/>
          </p:cNvCxnSpPr>
          <p:nvPr/>
        </p:nvCxnSpPr>
        <p:spPr>
          <a:xfrm flipV="1">
            <a:off x="4980041" y="2657479"/>
            <a:ext cx="1115972" cy="441071"/>
          </a:xfrm>
          <a:prstGeom prst="line">
            <a:avLst/>
          </a:prstGeom>
          <a:ln w="19050"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5967768" y="2205196"/>
            <a:ext cx="1386774" cy="491612"/>
          </a:xfrm>
          <a:custGeom>
            <a:avLst/>
            <a:gdLst>
              <a:gd name="connsiteX0" fmla="*/ 69251 w 1386774"/>
              <a:gd name="connsiteY0" fmla="*/ 462116 h 491612"/>
              <a:gd name="connsiteX1" fmla="*/ 128245 w 1386774"/>
              <a:gd name="connsiteY1" fmla="*/ 452283 h 491612"/>
              <a:gd name="connsiteX2" fmla="*/ 167574 w 1386774"/>
              <a:gd name="connsiteY2" fmla="*/ 403122 h 491612"/>
              <a:gd name="connsiteX3" fmla="*/ 197071 w 1386774"/>
              <a:gd name="connsiteY3" fmla="*/ 383458 h 491612"/>
              <a:gd name="connsiteX4" fmla="*/ 197071 w 1386774"/>
              <a:gd name="connsiteY4" fmla="*/ 285135 h 491612"/>
              <a:gd name="connsiteX5" fmla="*/ 167574 w 1386774"/>
              <a:gd name="connsiteY5" fmla="*/ 275303 h 491612"/>
              <a:gd name="connsiteX6" fmla="*/ 108580 w 1386774"/>
              <a:gd name="connsiteY6" fmla="*/ 245806 h 491612"/>
              <a:gd name="connsiteX7" fmla="*/ 49587 w 1386774"/>
              <a:gd name="connsiteY7" fmla="*/ 216309 h 491612"/>
              <a:gd name="connsiteX8" fmla="*/ 426 w 1386774"/>
              <a:gd name="connsiteY8" fmla="*/ 157316 h 491612"/>
              <a:gd name="connsiteX9" fmla="*/ 10258 w 1386774"/>
              <a:gd name="connsiteY9" fmla="*/ 88490 h 491612"/>
              <a:gd name="connsiteX10" fmla="*/ 20090 w 1386774"/>
              <a:gd name="connsiteY10" fmla="*/ 58993 h 491612"/>
              <a:gd name="connsiteX11" fmla="*/ 49587 w 1386774"/>
              <a:gd name="connsiteY11" fmla="*/ 49161 h 491612"/>
              <a:gd name="connsiteX12" fmla="*/ 79084 w 1386774"/>
              <a:gd name="connsiteY12" fmla="*/ 29496 h 491612"/>
              <a:gd name="connsiteX13" fmla="*/ 206903 w 1386774"/>
              <a:gd name="connsiteY13" fmla="*/ 29496 h 491612"/>
              <a:gd name="connsiteX14" fmla="*/ 236400 w 1386774"/>
              <a:gd name="connsiteY14" fmla="*/ 68825 h 491612"/>
              <a:gd name="connsiteX15" fmla="*/ 265897 w 1386774"/>
              <a:gd name="connsiteY15" fmla="*/ 78658 h 491612"/>
              <a:gd name="connsiteX16" fmla="*/ 295393 w 1386774"/>
              <a:gd name="connsiteY16" fmla="*/ 98322 h 491612"/>
              <a:gd name="connsiteX17" fmla="*/ 324890 w 1386774"/>
              <a:gd name="connsiteY17" fmla="*/ 157316 h 491612"/>
              <a:gd name="connsiteX18" fmla="*/ 354387 w 1386774"/>
              <a:gd name="connsiteY18" fmla="*/ 216309 h 491612"/>
              <a:gd name="connsiteX19" fmla="*/ 334722 w 1386774"/>
              <a:gd name="connsiteY19" fmla="*/ 285135 h 491612"/>
              <a:gd name="connsiteX20" fmla="*/ 305226 w 1386774"/>
              <a:gd name="connsiteY20" fmla="*/ 294967 h 491612"/>
              <a:gd name="connsiteX21" fmla="*/ 275729 w 1386774"/>
              <a:gd name="connsiteY21" fmla="*/ 314632 h 491612"/>
              <a:gd name="connsiteX22" fmla="*/ 275729 w 1386774"/>
              <a:gd name="connsiteY22" fmla="*/ 383458 h 491612"/>
              <a:gd name="connsiteX23" fmla="*/ 305226 w 1386774"/>
              <a:gd name="connsiteY23" fmla="*/ 403122 h 491612"/>
              <a:gd name="connsiteX24" fmla="*/ 442877 w 1386774"/>
              <a:gd name="connsiteY24" fmla="*/ 393290 h 491612"/>
              <a:gd name="connsiteX25" fmla="*/ 472374 w 1386774"/>
              <a:gd name="connsiteY25" fmla="*/ 373625 h 491612"/>
              <a:gd name="connsiteX26" fmla="*/ 501871 w 1386774"/>
              <a:gd name="connsiteY26" fmla="*/ 363793 h 491612"/>
              <a:gd name="connsiteX27" fmla="*/ 551032 w 1386774"/>
              <a:gd name="connsiteY27" fmla="*/ 275303 h 491612"/>
              <a:gd name="connsiteX28" fmla="*/ 521535 w 1386774"/>
              <a:gd name="connsiteY28" fmla="*/ 186812 h 491612"/>
              <a:gd name="connsiteX29" fmla="*/ 511703 w 1386774"/>
              <a:gd name="connsiteY29" fmla="*/ 157316 h 491612"/>
              <a:gd name="connsiteX30" fmla="*/ 501871 w 1386774"/>
              <a:gd name="connsiteY30" fmla="*/ 127819 h 491612"/>
              <a:gd name="connsiteX31" fmla="*/ 511703 w 1386774"/>
              <a:gd name="connsiteY31" fmla="*/ 88490 h 491612"/>
              <a:gd name="connsiteX32" fmla="*/ 541200 w 1386774"/>
              <a:gd name="connsiteY32" fmla="*/ 29496 h 491612"/>
              <a:gd name="connsiteX33" fmla="*/ 600193 w 1386774"/>
              <a:gd name="connsiteY33" fmla="*/ 0 h 491612"/>
              <a:gd name="connsiteX34" fmla="*/ 718180 w 1386774"/>
              <a:gd name="connsiteY34" fmla="*/ 9832 h 491612"/>
              <a:gd name="connsiteX35" fmla="*/ 806671 w 1386774"/>
              <a:gd name="connsiteY35" fmla="*/ 68825 h 491612"/>
              <a:gd name="connsiteX36" fmla="*/ 816503 w 1386774"/>
              <a:gd name="connsiteY36" fmla="*/ 98322 h 491612"/>
              <a:gd name="connsiteX37" fmla="*/ 836168 w 1386774"/>
              <a:gd name="connsiteY37" fmla="*/ 127819 h 491612"/>
              <a:gd name="connsiteX38" fmla="*/ 787006 w 1386774"/>
              <a:gd name="connsiteY38" fmla="*/ 245806 h 491612"/>
              <a:gd name="connsiteX39" fmla="*/ 757510 w 1386774"/>
              <a:gd name="connsiteY39" fmla="*/ 255638 h 491612"/>
              <a:gd name="connsiteX40" fmla="*/ 669019 w 1386774"/>
              <a:gd name="connsiteY40" fmla="*/ 304800 h 491612"/>
              <a:gd name="connsiteX41" fmla="*/ 629690 w 1386774"/>
              <a:gd name="connsiteY41" fmla="*/ 314632 h 491612"/>
              <a:gd name="connsiteX42" fmla="*/ 600193 w 1386774"/>
              <a:gd name="connsiteY42" fmla="*/ 334296 h 491612"/>
              <a:gd name="connsiteX43" fmla="*/ 639522 w 1386774"/>
              <a:gd name="connsiteY43" fmla="*/ 393290 h 491612"/>
              <a:gd name="connsiteX44" fmla="*/ 718180 w 1386774"/>
              <a:gd name="connsiteY44" fmla="*/ 373625 h 491612"/>
              <a:gd name="connsiteX45" fmla="*/ 777174 w 1386774"/>
              <a:gd name="connsiteY45" fmla="*/ 344129 h 491612"/>
              <a:gd name="connsiteX46" fmla="*/ 806671 w 1386774"/>
              <a:gd name="connsiteY46" fmla="*/ 324464 h 491612"/>
              <a:gd name="connsiteX47" fmla="*/ 846000 w 1386774"/>
              <a:gd name="connsiteY47" fmla="*/ 314632 h 491612"/>
              <a:gd name="connsiteX48" fmla="*/ 934490 w 1386774"/>
              <a:gd name="connsiteY48" fmla="*/ 294967 h 491612"/>
              <a:gd name="connsiteX49" fmla="*/ 963987 w 1386774"/>
              <a:gd name="connsiteY49" fmla="*/ 304800 h 491612"/>
              <a:gd name="connsiteX50" fmla="*/ 1022980 w 1386774"/>
              <a:gd name="connsiteY50" fmla="*/ 353961 h 491612"/>
              <a:gd name="connsiteX51" fmla="*/ 1042645 w 1386774"/>
              <a:gd name="connsiteY51" fmla="*/ 432619 h 491612"/>
              <a:gd name="connsiteX52" fmla="*/ 1062310 w 1386774"/>
              <a:gd name="connsiteY52" fmla="*/ 462116 h 491612"/>
              <a:gd name="connsiteX53" fmla="*/ 1091806 w 1386774"/>
              <a:gd name="connsiteY53" fmla="*/ 491612 h 491612"/>
              <a:gd name="connsiteX54" fmla="*/ 1160632 w 1386774"/>
              <a:gd name="connsiteY54" fmla="*/ 481780 h 491612"/>
              <a:gd name="connsiteX55" fmla="*/ 1170464 w 1386774"/>
              <a:gd name="connsiteY55" fmla="*/ 452283 h 491612"/>
              <a:gd name="connsiteX56" fmla="*/ 1190129 w 1386774"/>
              <a:gd name="connsiteY56" fmla="*/ 422787 h 491612"/>
              <a:gd name="connsiteX57" fmla="*/ 1229458 w 1386774"/>
              <a:gd name="connsiteY57" fmla="*/ 334296 h 491612"/>
              <a:gd name="connsiteX58" fmla="*/ 1288451 w 1386774"/>
              <a:gd name="connsiteY58" fmla="*/ 294967 h 491612"/>
              <a:gd name="connsiteX59" fmla="*/ 1347445 w 1386774"/>
              <a:gd name="connsiteY59" fmla="*/ 265471 h 491612"/>
              <a:gd name="connsiteX60" fmla="*/ 1386774 w 1386774"/>
              <a:gd name="connsiteY60" fmla="*/ 235974 h 49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386774" h="491612">
                <a:moveTo>
                  <a:pt x="69251" y="462116"/>
                </a:moveTo>
                <a:cubicBezTo>
                  <a:pt x="88916" y="458838"/>
                  <a:pt x="109332" y="458587"/>
                  <a:pt x="128245" y="452283"/>
                </a:cubicBezTo>
                <a:cubicBezTo>
                  <a:pt x="182041" y="434351"/>
                  <a:pt x="140257" y="437268"/>
                  <a:pt x="167574" y="403122"/>
                </a:cubicBezTo>
                <a:cubicBezTo>
                  <a:pt x="174956" y="393895"/>
                  <a:pt x="187239" y="390013"/>
                  <a:pt x="197071" y="383458"/>
                </a:cubicBezTo>
                <a:cubicBezTo>
                  <a:pt x="209179" y="347134"/>
                  <a:pt x="219667" y="330326"/>
                  <a:pt x="197071" y="285135"/>
                </a:cubicBezTo>
                <a:cubicBezTo>
                  <a:pt x="192436" y="275865"/>
                  <a:pt x="177406" y="278580"/>
                  <a:pt x="167574" y="275303"/>
                </a:cubicBezTo>
                <a:cubicBezTo>
                  <a:pt x="83035" y="218942"/>
                  <a:pt x="190000" y="286516"/>
                  <a:pt x="108580" y="245806"/>
                </a:cubicBezTo>
                <a:cubicBezTo>
                  <a:pt x="32340" y="207685"/>
                  <a:pt x="123729" y="241022"/>
                  <a:pt x="49587" y="216309"/>
                </a:cubicBezTo>
                <a:cubicBezTo>
                  <a:pt x="42160" y="208882"/>
                  <a:pt x="1947" y="172525"/>
                  <a:pt x="426" y="157316"/>
                </a:cubicBezTo>
                <a:cubicBezTo>
                  <a:pt x="-1880" y="134256"/>
                  <a:pt x="5713" y="111215"/>
                  <a:pt x="10258" y="88490"/>
                </a:cubicBezTo>
                <a:cubicBezTo>
                  <a:pt x="12291" y="78327"/>
                  <a:pt x="12761" y="66322"/>
                  <a:pt x="20090" y="58993"/>
                </a:cubicBezTo>
                <a:cubicBezTo>
                  <a:pt x="27419" y="51664"/>
                  <a:pt x="39755" y="52438"/>
                  <a:pt x="49587" y="49161"/>
                </a:cubicBezTo>
                <a:cubicBezTo>
                  <a:pt x="59419" y="42606"/>
                  <a:pt x="68515" y="34781"/>
                  <a:pt x="79084" y="29496"/>
                </a:cubicBezTo>
                <a:cubicBezTo>
                  <a:pt x="122954" y="7561"/>
                  <a:pt x="151895" y="23995"/>
                  <a:pt x="206903" y="29496"/>
                </a:cubicBezTo>
                <a:cubicBezTo>
                  <a:pt x="216735" y="42606"/>
                  <a:pt x="223811" y="58334"/>
                  <a:pt x="236400" y="68825"/>
                </a:cubicBezTo>
                <a:cubicBezTo>
                  <a:pt x="244362" y="75460"/>
                  <a:pt x="256627" y="74023"/>
                  <a:pt x="265897" y="78658"/>
                </a:cubicBezTo>
                <a:cubicBezTo>
                  <a:pt x="276466" y="83943"/>
                  <a:pt x="285561" y="91767"/>
                  <a:pt x="295393" y="98322"/>
                </a:cubicBezTo>
                <a:cubicBezTo>
                  <a:pt x="320110" y="172467"/>
                  <a:pt x="286768" y="81071"/>
                  <a:pt x="324890" y="157316"/>
                </a:cubicBezTo>
                <a:cubicBezTo>
                  <a:pt x="365593" y="238722"/>
                  <a:pt x="298035" y="131782"/>
                  <a:pt x="354387" y="216309"/>
                </a:cubicBezTo>
                <a:cubicBezTo>
                  <a:pt x="354301" y="216652"/>
                  <a:pt x="339425" y="280432"/>
                  <a:pt x="334722" y="285135"/>
                </a:cubicBezTo>
                <a:cubicBezTo>
                  <a:pt x="327394" y="292463"/>
                  <a:pt x="315058" y="291690"/>
                  <a:pt x="305226" y="294967"/>
                </a:cubicBezTo>
                <a:cubicBezTo>
                  <a:pt x="295394" y="301522"/>
                  <a:pt x="283111" y="305404"/>
                  <a:pt x="275729" y="314632"/>
                </a:cubicBezTo>
                <a:cubicBezTo>
                  <a:pt x="261256" y="332724"/>
                  <a:pt x="263863" y="365660"/>
                  <a:pt x="275729" y="383458"/>
                </a:cubicBezTo>
                <a:cubicBezTo>
                  <a:pt x="282284" y="393290"/>
                  <a:pt x="295394" y="396567"/>
                  <a:pt x="305226" y="403122"/>
                </a:cubicBezTo>
                <a:cubicBezTo>
                  <a:pt x="351110" y="399845"/>
                  <a:pt x="397576" y="401284"/>
                  <a:pt x="442877" y="393290"/>
                </a:cubicBezTo>
                <a:cubicBezTo>
                  <a:pt x="454514" y="391236"/>
                  <a:pt x="461805" y="378910"/>
                  <a:pt x="472374" y="373625"/>
                </a:cubicBezTo>
                <a:cubicBezTo>
                  <a:pt x="481644" y="368990"/>
                  <a:pt x="492039" y="367070"/>
                  <a:pt x="501871" y="363793"/>
                </a:cubicBezTo>
                <a:cubicBezTo>
                  <a:pt x="546949" y="296177"/>
                  <a:pt x="533727" y="327221"/>
                  <a:pt x="551032" y="275303"/>
                </a:cubicBezTo>
                <a:lnTo>
                  <a:pt x="521535" y="186812"/>
                </a:lnTo>
                <a:lnTo>
                  <a:pt x="511703" y="157316"/>
                </a:lnTo>
                <a:lnTo>
                  <a:pt x="501871" y="127819"/>
                </a:lnTo>
                <a:cubicBezTo>
                  <a:pt x="505148" y="114709"/>
                  <a:pt x="507991" y="101483"/>
                  <a:pt x="511703" y="88490"/>
                </a:cubicBezTo>
                <a:cubicBezTo>
                  <a:pt x="518101" y="66098"/>
                  <a:pt x="523962" y="46733"/>
                  <a:pt x="541200" y="29496"/>
                </a:cubicBezTo>
                <a:cubicBezTo>
                  <a:pt x="560259" y="10437"/>
                  <a:pt x="576204" y="7996"/>
                  <a:pt x="600193" y="0"/>
                </a:cubicBezTo>
                <a:cubicBezTo>
                  <a:pt x="639522" y="3277"/>
                  <a:pt x="679391" y="2559"/>
                  <a:pt x="718180" y="9832"/>
                </a:cubicBezTo>
                <a:cubicBezTo>
                  <a:pt x="746640" y="15168"/>
                  <a:pt x="788503" y="54290"/>
                  <a:pt x="806671" y="68825"/>
                </a:cubicBezTo>
                <a:cubicBezTo>
                  <a:pt x="809948" y="78657"/>
                  <a:pt x="811868" y="89052"/>
                  <a:pt x="816503" y="98322"/>
                </a:cubicBezTo>
                <a:cubicBezTo>
                  <a:pt x="821788" y="108891"/>
                  <a:pt x="835187" y="116043"/>
                  <a:pt x="836168" y="127819"/>
                </a:cubicBezTo>
                <a:cubicBezTo>
                  <a:pt x="842351" y="202012"/>
                  <a:pt x="840235" y="215389"/>
                  <a:pt x="787006" y="245806"/>
                </a:cubicBezTo>
                <a:cubicBezTo>
                  <a:pt x="778008" y="250948"/>
                  <a:pt x="767342" y="252361"/>
                  <a:pt x="757510" y="255638"/>
                </a:cubicBezTo>
                <a:cubicBezTo>
                  <a:pt x="704697" y="290847"/>
                  <a:pt x="714445" y="291821"/>
                  <a:pt x="669019" y="304800"/>
                </a:cubicBezTo>
                <a:cubicBezTo>
                  <a:pt x="656026" y="308512"/>
                  <a:pt x="642800" y="311355"/>
                  <a:pt x="629690" y="314632"/>
                </a:cubicBezTo>
                <a:cubicBezTo>
                  <a:pt x="619858" y="321187"/>
                  <a:pt x="603439" y="322934"/>
                  <a:pt x="600193" y="334296"/>
                </a:cubicBezTo>
                <a:cubicBezTo>
                  <a:pt x="585749" y="384851"/>
                  <a:pt x="610487" y="383612"/>
                  <a:pt x="639522" y="393290"/>
                </a:cubicBezTo>
                <a:cubicBezTo>
                  <a:pt x="658229" y="389549"/>
                  <a:pt x="698019" y="383706"/>
                  <a:pt x="718180" y="373625"/>
                </a:cubicBezTo>
                <a:cubicBezTo>
                  <a:pt x="794410" y="335510"/>
                  <a:pt x="703042" y="368839"/>
                  <a:pt x="777174" y="344129"/>
                </a:cubicBezTo>
                <a:cubicBezTo>
                  <a:pt x="787006" y="337574"/>
                  <a:pt x="795809" y="329119"/>
                  <a:pt x="806671" y="324464"/>
                </a:cubicBezTo>
                <a:cubicBezTo>
                  <a:pt x="819092" y="319141"/>
                  <a:pt x="833007" y="318344"/>
                  <a:pt x="846000" y="314632"/>
                </a:cubicBezTo>
                <a:cubicBezTo>
                  <a:pt x="913776" y="295268"/>
                  <a:pt x="828022" y="312713"/>
                  <a:pt x="934490" y="294967"/>
                </a:cubicBezTo>
                <a:cubicBezTo>
                  <a:pt x="944322" y="298245"/>
                  <a:pt x="954717" y="300165"/>
                  <a:pt x="963987" y="304800"/>
                </a:cubicBezTo>
                <a:cubicBezTo>
                  <a:pt x="991368" y="318490"/>
                  <a:pt x="1001233" y="332213"/>
                  <a:pt x="1022980" y="353961"/>
                </a:cubicBezTo>
                <a:cubicBezTo>
                  <a:pt x="1026719" y="372654"/>
                  <a:pt x="1032569" y="412466"/>
                  <a:pt x="1042645" y="432619"/>
                </a:cubicBezTo>
                <a:cubicBezTo>
                  <a:pt x="1047930" y="443188"/>
                  <a:pt x="1054745" y="453038"/>
                  <a:pt x="1062310" y="462116"/>
                </a:cubicBezTo>
                <a:cubicBezTo>
                  <a:pt x="1071211" y="472798"/>
                  <a:pt x="1081974" y="481780"/>
                  <a:pt x="1091806" y="491612"/>
                </a:cubicBezTo>
                <a:cubicBezTo>
                  <a:pt x="1114748" y="488335"/>
                  <a:pt x="1139904" y="492144"/>
                  <a:pt x="1160632" y="481780"/>
                </a:cubicBezTo>
                <a:cubicBezTo>
                  <a:pt x="1169902" y="477145"/>
                  <a:pt x="1165829" y="461553"/>
                  <a:pt x="1170464" y="452283"/>
                </a:cubicBezTo>
                <a:cubicBezTo>
                  <a:pt x="1175749" y="441714"/>
                  <a:pt x="1183574" y="432619"/>
                  <a:pt x="1190129" y="422787"/>
                </a:cubicBezTo>
                <a:cubicBezTo>
                  <a:pt x="1197454" y="400812"/>
                  <a:pt x="1207460" y="353545"/>
                  <a:pt x="1229458" y="334296"/>
                </a:cubicBezTo>
                <a:cubicBezTo>
                  <a:pt x="1247244" y="318733"/>
                  <a:pt x="1268787" y="308077"/>
                  <a:pt x="1288451" y="294967"/>
                </a:cubicBezTo>
                <a:cubicBezTo>
                  <a:pt x="1326569" y="269555"/>
                  <a:pt x="1306739" y="279039"/>
                  <a:pt x="1347445" y="265471"/>
                </a:cubicBezTo>
                <a:cubicBezTo>
                  <a:pt x="1380798" y="243235"/>
                  <a:pt x="1368586" y="254162"/>
                  <a:pt x="1386774" y="235974"/>
                </a:cubicBezTo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440106" y="3227458"/>
            <a:ext cx="1722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Recombination</a:t>
            </a:r>
            <a:endParaRPr lang="zh-CN" altLang="en-US" sz="1600" dirty="0"/>
          </a:p>
        </p:txBody>
      </p:sp>
      <p:sp>
        <p:nvSpPr>
          <p:cNvPr id="74" name="TextBox 73"/>
          <p:cNvSpPr txBox="1"/>
          <p:nvPr/>
        </p:nvSpPr>
        <p:spPr>
          <a:xfrm>
            <a:off x="1510498" y="2804990"/>
            <a:ext cx="1605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Folding configuration space</a:t>
            </a:r>
          </a:p>
        </p:txBody>
      </p:sp>
      <p:sp>
        <p:nvSpPr>
          <p:cNvPr id="75" name="Right Arrow 74"/>
          <p:cNvSpPr/>
          <p:nvPr/>
        </p:nvSpPr>
        <p:spPr>
          <a:xfrm>
            <a:off x="5898134" y="4411063"/>
            <a:ext cx="2001066" cy="523567"/>
          </a:xfrm>
          <a:prstGeom prst="rightArrow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386" y="5223091"/>
            <a:ext cx="3211911" cy="3495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2"/>
          <a:srcRect r="30989" b="1839"/>
          <a:stretch/>
        </p:blipFill>
        <p:spPr>
          <a:xfrm>
            <a:off x="5760025" y="3876263"/>
            <a:ext cx="2226000" cy="344525"/>
          </a:xfrm>
          <a:prstGeom prst="rect">
            <a:avLst/>
          </a:prstGeom>
        </p:spPr>
      </p:pic>
      <p:sp>
        <p:nvSpPr>
          <p:cNvPr id="80" name="Down Arrow 79"/>
          <p:cNvSpPr/>
          <p:nvPr/>
        </p:nvSpPr>
        <p:spPr>
          <a:xfrm>
            <a:off x="6811337" y="4208211"/>
            <a:ext cx="77421" cy="101488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5624376" y="4492335"/>
            <a:ext cx="2682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Integrate Master Equation</a:t>
            </a:r>
            <a:endParaRPr lang="zh-CN" alt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2358439" y="6017343"/>
            <a:ext cx="1650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Active pool (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4" name="Rounded Rectangle 83"/>
          <p:cNvSpPr/>
          <p:nvPr/>
        </p:nvSpPr>
        <p:spPr>
          <a:xfrm>
            <a:off x="9666363" y="3456038"/>
            <a:ext cx="629266" cy="238923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Oval 84"/>
          <p:cNvSpPr/>
          <p:nvPr/>
        </p:nvSpPr>
        <p:spPr>
          <a:xfrm>
            <a:off x="9812617" y="3613359"/>
            <a:ext cx="324464" cy="3146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Oval 85"/>
          <p:cNvSpPr/>
          <p:nvPr/>
        </p:nvSpPr>
        <p:spPr>
          <a:xfrm>
            <a:off x="9812617" y="4055813"/>
            <a:ext cx="324464" cy="3146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Oval 86"/>
          <p:cNvSpPr/>
          <p:nvPr/>
        </p:nvSpPr>
        <p:spPr>
          <a:xfrm>
            <a:off x="9812617" y="4508099"/>
            <a:ext cx="324464" cy="3146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Oval 87"/>
          <p:cNvSpPr/>
          <p:nvPr/>
        </p:nvSpPr>
        <p:spPr>
          <a:xfrm>
            <a:off x="9822449" y="5412660"/>
            <a:ext cx="324464" cy="31463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9822449" y="4970206"/>
            <a:ext cx="461665" cy="3736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90" name="Right Arrow 89"/>
          <p:cNvSpPr/>
          <p:nvPr/>
        </p:nvSpPr>
        <p:spPr>
          <a:xfrm>
            <a:off x="8232070" y="4358688"/>
            <a:ext cx="1402528" cy="66729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8344516" y="4393767"/>
            <a:ext cx="1694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Population Selection</a:t>
            </a:r>
            <a:endParaRPr lang="zh-CN" altLang="en-US" sz="1600" dirty="0"/>
          </a:p>
        </p:txBody>
      </p:sp>
      <p:sp>
        <p:nvSpPr>
          <p:cNvPr id="92" name="Rectangle 91"/>
          <p:cNvSpPr/>
          <p:nvPr/>
        </p:nvSpPr>
        <p:spPr>
          <a:xfrm>
            <a:off x="9124335" y="5923731"/>
            <a:ext cx="2229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Active pool (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t+dt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Recombination: repartition of the RNA structure ensemble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31123" y="6356350"/>
            <a:ext cx="6049609" cy="365125"/>
          </a:xfrm>
        </p:spPr>
        <p:txBody>
          <a:bodyPr/>
          <a:lstStyle/>
          <a:p>
            <a:r>
              <a:rPr lang="en-US" dirty="0"/>
              <a:t>Source code available at https://github.com/Utenaq/GenoFold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47724" y="3020069"/>
            <a:ext cx="5181600" cy="1962449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/>
              <a:t>Coarse-graining the free energy landscape: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All populated RNA secondary structures 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↓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 Linkage of locally sub-optimal structural domains (</a:t>
            </a:r>
            <a:r>
              <a:rPr lang="en-US" sz="2000" dirty="0" err="1"/>
              <a:t>foldons</a:t>
            </a:r>
            <a:r>
              <a:rPr lang="en-US" sz="2000" dirty="0"/>
              <a:t>)</a:t>
            </a:r>
          </a:p>
        </p:txBody>
      </p:sp>
      <p:pic>
        <p:nvPicPr>
          <p:cNvPr id="9" name="Picture 8" descr="rn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246" y="-597410"/>
            <a:ext cx="8667508" cy="5743351"/>
          </a:xfrm>
          <a:prstGeom prst="rect">
            <a:avLst/>
          </a:prstGeom>
        </p:spPr>
      </p:pic>
      <p:graphicFrame>
        <p:nvGraphicFramePr>
          <p:cNvPr id="10" name="Content Placeholder 9">
            <a:hlinkClick r:id="" action="ppaction://ole?verb=0"/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8305800" y="3893344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05800" y="3893344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70054" y="4666130"/>
                <a:ext cx="5608934" cy="479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bSup>
                        </m:e>
                      </m:d>
                      <m:r>
                        <a:rPr lang="en-CA" altLang="zh-CN" i="1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CA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CA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CA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CA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𝑓𝑜𝑙𝑑𝑜𝑛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CA" altLang="zh-CN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altLang="zh-CN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CA" altLang="zh-CN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altLang="zh-CN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CA" altLang="zh-CN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CA" altLang="zh-CN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𝑓𝑜𝑙𝑑𝑜𝑛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CA" altLang="zh-CN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altLang="zh-CN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A" altLang="zh-CN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CA" altLang="zh-CN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𝑓𝑜𝑙𝑑𝑜𝑛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CA" altLang="zh-CN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CA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CA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𝑓𝑜𝑙𝑑𝑜𝑛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54" y="4666130"/>
                <a:ext cx="5608934" cy="4798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8839" y="1549702"/>
                <a:ext cx="594643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/>
                  <a:t>Challenge: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𝑒𝑛𝑠𝑒𝑚𝑏𝑙𝑒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𝑠𝑖𝑧𝑒</m:t>
                            </m:r>
                          </m:e>
                        </m:d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𝑡𝑟𝑎𝑛𝑠𝑐𝑟𝑖𝑝𝑡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𝑙𝑒𝑛𝑔𝑡h</m:t>
                    </m:r>
                  </m:oMath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~500,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500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39" y="1549702"/>
                <a:ext cx="5946436" cy="1015663"/>
              </a:xfrm>
              <a:prstGeom prst="rect">
                <a:avLst/>
              </a:prstGeom>
              <a:blipFill>
                <a:blip r:embed="rId7"/>
                <a:stretch>
                  <a:fillRect l="-1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-760492" y="5204820"/>
                <a:ext cx="10848283" cy="507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/>
                  <a:t>Configuration space after elongation: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sub>
                      <m:sup/>
                    </m:sSubSup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𝑑𝐿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𝑓𝑜𝑙𝑑𝑜𝑛𝑠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0492" y="5204820"/>
                <a:ext cx="10848283" cy="507255"/>
              </a:xfrm>
              <a:prstGeom prst="rect">
                <a:avLst/>
              </a:prstGeom>
              <a:blipFill>
                <a:blip r:embed="rId8"/>
                <a:stretch>
                  <a:fillRect t="-86747" b="-134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/>
          <p:cNvSpPr/>
          <p:nvPr/>
        </p:nvSpPr>
        <p:spPr>
          <a:xfrm rot="12956077">
            <a:off x="7715172" y="5940219"/>
            <a:ext cx="591671" cy="45719"/>
          </a:xfrm>
          <a:prstGeom prst="rightArrow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42504" y="6127234"/>
            <a:ext cx="415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j - Possible domain boundary positions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658839" y="5684187"/>
            <a:ext cx="6049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Following this ansatz, representative structure sets within the configuration space can be calculated iteratively.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ym typeface="+mn-ea"/>
              </a:rPr>
              <a:t>Probability distribution propagation</a:t>
            </a:r>
            <a:endParaRPr lang="zh-CN" alt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471661"/>
            <a:ext cx="10515600" cy="496846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</a:rPr>
              <a:t>For every folding domain boundary within the old strand, generate child structures</a:t>
            </a:r>
          </a:p>
          <a:p>
            <a:endParaRPr lang="en-US" altLang="zh-CN" sz="2400" dirty="0">
              <a:solidFill>
                <a:srgbClr val="002060"/>
              </a:solidFill>
            </a:endParaRPr>
          </a:p>
          <a:p>
            <a:r>
              <a:rPr lang="en-US" altLang="zh-CN" sz="2400" dirty="0">
                <a:solidFill>
                  <a:srgbClr val="002060"/>
                </a:solidFill>
              </a:rPr>
              <a:t>Child strands with the exact parental structure (no internal rearrangement) will also inherit the population of their parent by a Boltzmann distribution:</a:t>
            </a:r>
          </a:p>
          <a:p>
            <a:endParaRPr lang="en-US" altLang="zh-CN" sz="2400" dirty="0">
              <a:solidFill>
                <a:srgbClr val="002060"/>
              </a:solidFill>
            </a:endParaRPr>
          </a:p>
          <a:p>
            <a:endParaRPr lang="en-US" altLang="zh-CN" sz="2400" dirty="0">
              <a:solidFill>
                <a:srgbClr val="002060"/>
              </a:solidFill>
            </a:endParaRPr>
          </a:p>
          <a:p>
            <a:r>
              <a:rPr lang="en-US" altLang="zh-CN" sz="2400" dirty="0">
                <a:solidFill>
                  <a:srgbClr val="002060"/>
                </a:solidFill>
              </a:rPr>
              <a:t>Reconstruct the transition matrix:</a:t>
            </a:r>
          </a:p>
          <a:p>
            <a:endParaRPr lang="en-US" altLang="zh-CN" sz="2400" dirty="0">
              <a:solidFill>
                <a:srgbClr val="00206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Then propagate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" t="36318" r="1202" b="3953"/>
          <a:stretch/>
        </p:blipFill>
        <p:spPr>
          <a:xfrm>
            <a:off x="2054850" y="2228504"/>
            <a:ext cx="6555750" cy="482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951" y="4739268"/>
            <a:ext cx="7893212" cy="523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26" y="3565516"/>
            <a:ext cx="10327547" cy="7807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D35C2E-929F-4F1C-8B7B-67BD06865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316" y="5744754"/>
            <a:ext cx="4179684" cy="4548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Palatino Linotype"/>
        <a:ea typeface="华文中宋"/>
        <a:cs typeface=""/>
      </a:majorFont>
      <a:minorFont>
        <a:latin typeface="Palatino Linotype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3384</TotalTime>
  <Words>1246</Words>
  <Application>Microsoft Office PowerPoint</Application>
  <PresentationFormat>Widescreen</PresentationFormat>
  <Paragraphs>168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等线</vt:lpstr>
      <vt:lpstr>华文中宋</vt:lpstr>
      <vt:lpstr>Arial</vt:lpstr>
      <vt:lpstr>Cambria Math</vt:lpstr>
      <vt:lpstr>Palatino Linotype</vt:lpstr>
      <vt:lpstr>Times New Roman</vt:lpstr>
      <vt:lpstr>Office Theme</vt:lpstr>
      <vt:lpstr>Equation.KSEE3</vt:lpstr>
      <vt:lpstr>Non-equilibrium Folding Dynamics as an Evolutionary Basis for E. Coli 5'-UTR Codon Bias</vt:lpstr>
      <vt:lpstr>Outline</vt:lpstr>
      <vt:lpstr>Overview: Codon bias in prokaryotes </vt:lpstr>
      <vt:lpstr>Synonymous mutations modulate expression level</vt:lpstr>
      <vt:lpstr>Equilibrium thermodynamics are insufficient to explain 5'-UTR codon bias in E. Coli</vt:lpstr>
      <vt:lpstr>The central dogma is away from equilibrium</vt:lpstr>
      <vt:lpstr>Modeling kilobase level co-transcriptional folding kinetics</vt:lpstr>
      <vt:lpstr>Recombination: repartition of the RNA structure ensemble</vt:lpstr>
      <vt:lpstr>Probability distribution propagation</vt:lpstr>
      <vt:lpstr>Mapping to Physiological Conditions</vt:lpstr>
      <vt:lpstr>Population dynamics of structural motifs within the SD sequence</vt:lpstr>
      <vt:lpstr>Kinetic heterogeneity during co-transcriptional folding</vt:lpstr>
      <vt:lpstr>Transient Average Shine-Dalgarno p_unbound – mRNA level Correlation</vt:lpstr>
      <vt:lpstr>Transient Average Shine-Dalgarno p_unbound when base 100 is transcribed – mRNA level Correlation</vt:lpstr>
      <vt:lpstr>SD accessibility correlates with mRNA level variation in coupled transcription-ribosome binding schemes </vt:lpstr>
      <vt:lpstr>SD Ribosome binding affinity - mRNA level correlation is most significant when down-stream region is released under physiological transcription rate  </vt:lpstr>
      <vt:lpstr>PowerPoint Presentation</vt:lpstr>
      <vt:lpstr>PowerPoint Presentation</vt:lpstr>
      <vt:lpstr>PowerPoint Presentation</vt:lpstr>
      <vt:lpstr>Future plan &amp; Prospects</vt:lpstr>
      <vt:lpstr>Acknowledgement</vt:lpstr>
      <vt:lpstr>PowerPoint Presentation</vt:lpstr>
      <vt:lpstr>SD accessibility correlates with mRNA level variation in coupled transcription-ribosome binding schemes </vt:lpstr>
      <vt:lpstr>RBS binding affinity - mRNA level correlation is most significant when down-stream region is released under physiological transcription rate  </vt:lpstr>
      <vt:lpstr>PowerPoint Presentation</vt:lpstr>
      <vt:lpstr>PowerPoint Presentation</vt:lpstr>
      <vt:lpstr>PowerPoint Presentation</vt:lpstr>
      <vt:lpstr>PowerPoint Presentation</vt:lpstr>
      <vt:lpstr>Biophysical scheme underlying mRNA variance: a kinetic model for coupled translation initiation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Fluorescence Correlation Spectroscopy</dc:title>
  <dc:creator>乔卓然</dc:creator>
  <cp:lastModifiedBy>Qiao, Zhuoran</cp:lastModifiedBy>
  <cp:revision>244</cp:revision>
  <dcterms:created xsi:type="dcterms:W3CDTF">2018-03-09T15:02:00Z</dcterms:created>
  <dcterms:modified xsi:type="dcterms:W3CDTF">2018-09-12T19:58:20Z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1033-10.2.0.6020</vt:lpwstr>
  </property>
</Properties>
</file>